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notesMasterIdLst>
    <p:notesMasterId r:id="rId87"/>
  </p:notesMasterIdLst>
  <p:handoutMasterIdLst>
    <p:handoutMasterId r:id="rId88"/>
  </p:handoutMasterIdLst>
  <p:sldIdLst>
    <p:sldId id="256" r:id="rId10"/>
    <p:sldId id="359" r:id="rId11"/>
    <p:sldId id="268" r:id="rId12"/>
    <p:sldId id="269" r:id="rId13"/>
    <p:sldId id="270" r:id="rId14"/>
    <p:sldId id="372" r:id="rId15"/>
    <p:sldId id="271" r:id="rId16"/>
    <p:sldId id="365" r:id="rId17"/>
    <p:sldId id="366" r:id="rId18"/>
    <p:sldId id="367" r:id="rId19"/>
    <p:sldId id="368" r:id="rId20"/>
    <p:sldId id="275" r:id="rId21"/>
    <p:sldId id="274" r:id="rId22"/>
    <p:sldId id="276" r:id="rId23"/>
    <p:sldId id="277" r:id="rId24"/>
    <p:sldId id="278" r:id="rId25"/>
    <p:sldId id="279" r:id="rId26"/>
    <p:sldId id="280" r:id="rId27"/>
    <p:sldId id="360" r:id="rId28"/>
    <p:sldId id="361" r:id="rId29"/>
    <p:sldId id="362" r:id="rId30"/>
    <p:sldId id="364" r:id="rId31"/>
    <p:sldId id="363" r:id="rId32"/>
    <p:sldId id="288" r:id="rId33"/>
    <p:sldId id="289" r:id="rId34"/>
    <p:sldId id="290" r:id="rId35"/>
    <p:sldId id="292" r:id="rId36"/>
    <p:sldId id="293" r:id="rId37"/>
    <p:sldId id="296" r:id="rId38"/>
    <p:sldId id="297" r:id="rId39"/>
    <p:sldId id="298" r:id="rId40"/>
    <p:sldId id="301" r:id="rId41"/>
    <p:sldId id="295" r:id="rId42"/>
    <p:sldId id="303" r:id="rId43"/>
    <p:sldId id="300" r:id="rId44"/>
    <p:sldId id="302" r:id="rId45"/>
    <p:sldId id="294" r:id="rId46"/>
    <p:sldId id="358" r:id="rId47"/>
    <p:sldId id="356" r:id="rId48"/>
    <p:sldId id="357" r:id="rId49"/>
    <p:sldId id="304" r:id="rId50"/>
    <p:sldId id="258" r:id="rId51"/>
    <p:sldId id="259" r:id="rId52"/>
    <p:sldId id="260" r:id="rId53"/>
    <p:sldId id="324" r:id="rId54"/>
    <p:sldId id="261" r:id="rId55"/>
    <p:sldId id="308" r:id="rId56"/>
    <p:sldId id="307" r:id="rId57"/>
    <p:sldId id="306" r:id="rId58"/>
    <p:sldId id="309" r:id="rId59"/>
    <p:sldId id="310" r:id="rId60"/>
    <p:sldId id="311" r:id="rId61"/>
    <p:sldId id="313" r:id="rId62"/>
    <p:sldId id="316" r:id="rId63"/>
    <p:sldId id="315" r:id="rId64"/>
    <p:sldId id="321" r:id="rId65"/>
    <p:sldId id="322" r:id="rId66"/>
    <p:sldId id="335" r:id="rId67"/>
    <p:sldId id="336" r:id="rId68"/>
    <p:sldId id="374" r:id="rId69"/>
    <p:sldId id="373" r:id="rId70"/>
    <p:sldId id="375" r:id="rId71"/>
    <p:sldId id="326" r:id="rId72"/>
    <p:sldId id="328" r:id="rId73"/>
    <p:sldId id="329" r:id="rId74"/>
    <p:sldId id="332" r:id="rId75"/>
    <p:sldId id="333" r:id="rId76"/>
    <p:sldId id="337" r:id="rId77"/>
    <p:sldId id="338" r:id="rId78"/>
    <p:sldId id="339" r:id="rId79"/>
    <p:sldId id="340" r:id="rId80"/>
    <p:sldId id="342" r:id="rId81"/>
    <p:sldId id="343" r:id="rId82"/>
    <p:sldId id="344" r:id="rId83"/>
    <p:sldId id="345" r:id="rId84"/>
    <p:sldId id="350" r:id="rId85"/>
    <p:sldId id="369" r:id="rId8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8" autoAdjust="0"/>
    <p:restoredTop sz="87544" autoAdjust="0"/>
  </p:normalViewPr>
  <p:slideViewPr>
    <p:cSldViewPr>
      <p:cViewPr varScale="1">
        <p:scale>
          <a:sx n="97" d="100"/>
          <a:sy n="97" d="100"/>
        </p:scale>
        <p:origin x="127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225D5A9-DD96-4DFD-BE07-1C5F98CACD94}" type="datetimeFigureOut">
              <a:rPr lang="en-US" smtClean="0"/>
              <a:t>10/2/2023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E07B1E4-A1FE-4A2D-81FE-A727D125316C}" type="slidenum">
              <a:rPr lang="en-US" smtClean="0"/>
              <a:t>‹#›</a:t>
            </a:fld>
            <a:endParaRPr lang="en-US"/>
          </a:p>
        </p:txBody>
      </p:sp>
    </p:spTree>
    <p:extLst>
      <p:ext uri="{BB962C8B-B14F-4D97-AF65-F5344CB8AC3E}">
        <p14:creationId xmlns:p14="http://schemas.microsoft.com/office/powerpoint/2010/main" val="3712395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A4E8DF1-C882-465C-B959-395F9D353C5E}" type="datetimeFigureOut">
              <a:rPr lang="en-US" smtClean="0"/>
              <a:t>10/2/2023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DE4A994-413D-4F8D-9046-86DA0F4B42EF}" type="slidenum">
              <a:rPr lang="en-US" smtClean="0"/>
              <a:t>‹#›</a:t>
            </a:fld>
            <a:endParaRPr lang="en-US"/>
          </a:p>
        </p:txBody>
      </p:sp>
    </p:spTree>
    <p:extLst>
      <p:ext uri="{BB962C8B-B14F-4D97-AF65-F5344CB8AC3E}">
        <p14:creationId xmlns:p14="http://schemas.microsoft.com/office/powerpoint/2010/main" val="155243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1</a:t>
            </a:fld>
            <a:endParaRPr lang="en-US"/>
          </a:p>
        </p:txBody>
      </p:sp>
    </p:spTree>
    <p:extLst>
      <p:ext uri="{BB962C8B-B14F-4D97-AF65-F5344CB8AC3E}">
        <p14:creationId xmlns:p14="http://schemas.microsoft.com/office/powerpoint/2010/main" val="328394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822C6A-0E73-4A21-955A-7D9E5B1924DF}" type="slidenum">
              <a:rPr lang="en-US" smtClean="0"/>
              <a:pPr/>
              <a:t>30</a:t>
            </a:fld>
            <a:endParaRPr lang="en-US"/>
          </a:p>
        </p:txBody>
      </p:sp>
    </p:spTree>
    <p:extLst>
      <p:ext uri="{BB962C8B-B14F-4D97-AF65-F5344CB8AC3E}">
        <p14:creationId xmlns:p14="http://schemas.microsoft.com/office/powerpoint/2010/main" val="1084871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at work: </a:t>
            </a:r>
            <a:r>
              <a:rPr lang="en-US" dirty="0">
                <a:solidFill>
                  <a:schemeClr val="tx1"/>
                </a:solidFill>
              </a:rPr>
              <a:t>Report such behaviors to a trusted supervisor or the Human Resources department at your workplace. </a:t>
            </a:r>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35</a:t>
            </a:fld>
            <a:endParaRPr lang="en-US"/>
          </a:p>
        </p:txBody>
      </p:sp>
    </p:spTree>
    <p:extLst>
      <p:ext uri="{BB962C8B-B14F-4D97-AF65-F5344CB8AC3E}">
        <p14:creationId xmlns:p14="http://schemas.microsoft.com/office/powerpoint/2010/main" val="348913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examples:</a:t>
            </a:r>
          </a:p>
          <a:p>
            <a:pPr rtl="0" fontAlgn="base"/>
            <a:r>
              <a:rPr lang="en-US" dirty="0"/>
              <a:t>-Hitting, punching, or any other form of physical violence against your partner.</a:t>
            </a:r>
          </a:p>
          <a:p>
            <a:pPr rtl="0" fontAlgn="base"/>
            <a:r>
              <a:rPr lang="en-US" dirty="0"/>
              <a:t>-Making or carrying out threats against your partner.</a:t>
            </a:r>
          </a:p>
          <a:p>
            <a:pPr rtl="0" fontAlgn="base"/>
            <a:r>
              <a:rPr lang="en-US" dirty="0"/>
              <a:t>-Verbally putting your partner down, making them feel bad about who they are as a person.</a:t>
            </a:r>
          </a:p>
          <a:p>
            <a:pPr rtl="0" fontAlgn="base"/>
            <a:r>
              <a:rPr lang="en-US" dirty="0"/>
              <a:t>-Preventing your partner from working.</a:t>
            </a:r>
          </a:p>
          <a:p>
            <a:pPr rtl="0" fontAlgn="base"/>
            <a:r>
              <a:rPr lang="en-US" dirty="0"/>
              <a:t>-Restricting your partner’s access to money.</a:t>
            </a:r>
          </a:p>
          <a:p>
            <a:pPr rtl="0" fontAlgn="base"/>
            <a:r>
              <a:rPr lang="en-US" dirty="0"/>
              <a:t>-Isolating your partner from others.</a:t>
            </a:r>
          </a:p>
          <a:p>
            <a:pPr rtl="0" fontAlgn="base"/>
            <a:r>
              <a:rPr lang="en-US" dirty="0"/>
              <a:t>-Using your children to make your partner feel guilty.</a:t>
            </a:r>
          </a:p>
          <a:p>
            <a:pPr rtl="0" fontAlgn="base"/>
            <a:r>
              <a:rPr lang="en-US" dirty="0"/>
              <a:t>-Not acknowledging the abuse, and/or blaming the other partner for the abuse.</a:t>
            </a:r>
          </a:p>
          <a:p>
            <a:pPr rtl="0" fontAlgn="base"/>
            <a:r>
              <a:rPr lang="en-US" dirty="0"/>
              <a:t>These are only a few examples of domestic violence.</a:t>
            </a:r>
          </a:p>
          <a:p>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38</a:t>
            </a:fld>
            <a:endParaRPr lang="en-US"/>
          </a:p>
        </p:txBody>
      </p:sp>
    </p:spTree>
    <p:extLst>
      <p:ext uri="{BB962C8B-B14F-4D97-AF65-F5344CB8AC3E}">
        <p14:creationId xmlns:p14="http://schemas.microsoft.com/office/powerpoint/2010/main" val="427485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When you call a domestic violence agency, some of the services offered include:</a:t>
            </a:r>
            <a:endParaRPr lang="en-US" sz="1100" dirty="0"/>
          </a:p>
          <a:p>
            <a:pPr lvl="1" rtl="0" fontAlgn="base"/>
            <a:r>
              <a:rPr lang="en-US" dirty="0"/>
              <a:t>Shelter Assistance:</a:t>
            </a:r>
            <a:endParaRPr lang="en-US" sz="1100" dirty="0"/>
          </a:p>
          <a:p>
            <a:pPr lvl="2" rtl="0" fontAlgn="base"/>
            <a:r>
              <a:rPr lang="en-US" dirty="0"/>
              <a:t>The agency will help you find a shelter, which is a safe place for you and/or your children to live temporarily. Most shelters offer services to help you become independent and eventually leave the shelter.</a:t>
            </a:r>
            <a:endParaRPr lang="en-US" sz="1100" dirty="0"/>
          </a:p>
          <a:p>
            <a:pPr lvl="1" rtl="0" fontAlgn="base"/>
            <a:r>
              <a:rPr lang="en-US" dirty="0"/>
              <a:t>Counseling:</a:t>
            </a:r>
            <a:endParaRPr lang="en-US" sz="1100" dirty="0"/>
          </a:p>
          <a:p>
            <a:pPr lvl="2" rtl="0" fontAlgn="base"/>
            <a:r>
              <a:rPr lang="en-US" dirty="0"/>
              <a:t>Someone who you can talk to about your situation or past experiences.</a:t>
            </a:r>
            <a:endParaRPr lang="en-US" sz="1100" dirty="0"/>
          </a:p>
          <a:p>
            <a:pPr lvl="1" rtl="0" fontAlgn="base"/>
            <a:r>
              <a:rPr lang="en-US" dirty="0"/>
              <a:t>Advocacy:</a:t>
            </a:r>
            <a:endParaRPr lang="en-US" sz="1100" dirty="0"/>
          </a:p>
          <a:p>
            <a:pPr lvl="2" rtl="0" fontAlgn="base"/>
            <a:r>
              <a:rPr lang="en-US" dirty="0"/>
              <a:t>Someone who will provide you with your options, and help you with your decision-making.</a:t>
            </a:r>
            <a:endParaRPr lang="en-US" sz="1100" dirty="0"/>
          </a:p>
          <a:p>
            <a:pPr lvl="1" rtl="0" fontAlgn="base"/>
            <a:r>
              <a:rPr lang="en-US" dirty="0"/>
              <a:t>Life Skills Assistance:</a:t>
            </a:r>
            <a:endParaRPr lang="en-US" sz="1100" dirty="0"/>
          </a:p>
          <a:p>
            <a:pPr lvl="2" rtl="0" fontAlgn="base"/>
            <a:r>
              <a:rPr lang="en-US" dirty="0"/>
              <a:t>Helps you build the skills necessary to make a new life for yourself, and/or your children after surviving domestic violence.</a:t>
            </a:r>
            <a:endParaRPr lang="en-US" sz="1100" dirty="0"/>
          </a:p>
          <a:p>
            <a:pPr lvl="1" rtl="0" fontAlgn="base"/>
            <a:r>
              <a:rPr lang="en-US" dirty="0"/>
              <a:t>Legal Aid Assistance:</a:t>
            </a:r>
            <a:endParaRPr lang="en-US" sz="1100" dirty="0"/>
          </a:p>
          <a:p>
            <a:pPr lvl="2" rtl="0" fontAlgn="base"/>
            <a:r>
              <a:rPr lang="en-US" dirty="0"/>
              <a:t>Helps you through any criminal proceedings or any legal paperwork required.</a:t>
            </a:r>
            <a:endParaRPr lang="en-US" sz="1100" dirty="0"/>
          </a:p>
          <a:p>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40</a:t>
            </a:fld>
            <a:endParaRPr lang="en-US"/>
          </a:p>
        </p:txBody>
      </p:sp>
    </p:spTree>
    <p:extLst>
      <p:ext uri="{BB962C8B-B14F-4D97-AF65-F5344CB8AC3E}">
        <p14:creationId xmlns:p14="http://schemas.microsoft.com/office/powerpoint/2010/main" val="2857676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clients</a:t>
            </a:r>
            <a:r>
              <a:rPr lang="en-US" baseline="0" dirty="0"/>
              <a:t> know that their refugee/permanent status could be revoked if committing a serious crime.</a:t>
            </a:r>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41</a:t>
            </a:fld>
            <a:endParaRPr lang="en-US"/>
          </a:p>
        </p:txBody>
      </p:sp>
    </p:spTree>
    <p:extLst>
      <p:ext uri="{BB962C8B-B14F-4D97-AF65-F5344CB8AC3E}">
        <p14:creationId xmlns:p14="http://schemas.microsoft.com/office/powerpoint/2010/main" val="419989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lose security deposit.</a:t>
            </a:r>
          </a:p>
        </p:txBody>
      </p:sp>
      <p:sp>
        <p:nvSpPr>
          <p:cNvPr id="4" name="Slide Number Placeholder 3"/>
          <p:cNvSpPr>
            <a:spLocks noGrp="1"/>
          </p:cNvSpPr>
          <p:nvPr>
            <p:ph type="sldNum" sz="quarter" idx="10"/>
          </p:nvPr>
        </p:nvSpPr>
        <p:spPr/>
        <p:txBody>
          <a:bodyPr/>
          <a:lstStyle/>
          <a:p>
            <a:fld id="{8DE4A994-413D-4F8D-9046-86DA0F4B42EF}" type="slidenum">
              <a:rPr lang="en-US" smtClean="0"/>
              <a:t>46</a:t>
            </a:fld>
            <a:endParaRPr lang="en-US"/>
          </a:p>
        </p:txBody>
      </p:sp>
    </p:spTree>
    <p:extLst>
      <p:ext uri="{BB962C8B-B14F-4D97-AF65-F5344CB8AC3E}">
        <p14:creationId xmlns:p14="http://schemas.microsoft.com/office/powerpoint/2010/main" val="342672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CORE website: Americans believe that mental health is as important as physical health. Mental health refers to how you feel, think, and behave as you cope with life. It also refers to how you handle stress. Good health care includes treatment by a mental health professional when it is needed.</a:t>
            </a:r>
          </a:p>
          <a:p>
            <a:r>
              <a:rPr lang="en-US" baseline="0" dirty="0"/>
              <a:t>NOTE: It’s important to show you take this topic seriously, even if clients make light of it.</a:t>
            </a:r>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56</a:t>
            </a:fld>
            <a:endParaRPr lang="en-US"/>
          </a:p>
        </p:txBody>
      </p:sp>
    </p:spTree>
    <p:extLst>
      <p:ext uri="{BB962C8B-B14F-4D97-AF65-F5344CB8AC3E}">
        <p14:creationId xmlns:p14="http://schemas.microsoft.com/office/powerpoint/2010/main" val="185271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CORE website:</a:t>
            </a:r>
          </a:p>
          <a:p>
            <a:r>
              <a:rPr lang="en-US" dirty="0"/>
              <a:t>Cleanliness and Personal Hygiene:</a:t>
            </a:r>
            <a:r>
              <a:rPr lang="en-US" baseline="0" dirty="0"/>
              <a:t> </a:t>
            </a:r>
            <a:r>
              <a:rPr lang="en-US" dirty="0"/>
              <a:t>Most Americans bathe or shower every day, brush their teeth twice a day, shampoo their hair often, apply deodorant once a day, and wash their clothes frequently. Stores sell many kinds of products that help people avoid appearing dirty or having any odor of sweat. Personal hygiene can be especially important for getting and keeping a job.</a:t>
            </a:r>
          </a:p>
          <a:p>
            <a:r>
              <a:rPr lang="en-US" dirty="0"/>
              <a:t>Proper Nutrition:</a:t>
            </a:r>
            <a:r>
              <a:rPr lang="en-US" baseline="0" dirty="0"/>
              <a:t> </a:t>
            </a:r>
            <a:r>
              <a:rPr lang="en-US" dirty="0"/>
              <a:t>Proper nutrition means eating the right kinds of foods to keep the body healthy. It also means limiting foods that can cause health problems and serious illnesses if they are eaten often and in large amounts. Such foods include those that are high in sugar, salt, or fat (e.g., fried foods, sweets, and sodas).</a:t>
            </a:r>
          </a:p>
        </p:txBody>
      </p:sp>
      <p:sp>
        <p:nvSpPr>
          <p:cNvPr id="4" name="Slide Number Placeholder 3"/>
          <p:cNvSpPr>
            <a:spLocks noGrp="1"/>
          </p:cNvSpPr>
          <p:nvPr>
            <p:ph type="sldNum" sz="quarter" idx="10"/>
          </p:nvPr>
        </p:nvSpPr>
        <p:spPr/>
        <p:txBody>
          <a:bodyPr/>
          <a:lstStyle/>
          <a:p>
            <a:fld id="{8DE4A994-413D-4F8D-9046-86DA0F4B42EF}" type="slidenum">
              <a:rPr lang="en-US" smtClean="0"/>
              <a:t>59</a:t>
            </a:fld>
            <a:endParaRPr lang="en-US"/>
          </a:p>
        </p:txBody>
      </p:sp>
    </p:spTree>
    <p:extLst>
      <p:ext uri="{BB962C8B-B14F-4D97-AF65-F5344CB8AC3E}">
        <p14:creationId xmlns:p14="http://schemas.microsoft.com/office/powerpoint/2010/main" val="3169320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Fever is 100.4</a:t>
            </a:r>
            <a:r>
              <a:rPr lang="en-US" baseline="0" dirty="0"/>
              <a:t> F/38 C</a:t>
            </a:r>
            <a:br>
              <a:rPr lang="en-US" baseline="0" dirty="0"/>
            </a:br>
            <a:r>
              <a:rPr lang="en-US" baseline="0" dirty="0"/>
              <a:t>Seek immediate medical care if you have: trouble breathing, persistent pain/pressure in chest, new confusion, inability to wake/stay awake, bluish lips/face</a:t>
            </a:r>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60</a:t>
            </a:fld>
            <a:endParaRPr lang="en-US"/>
          </a:p>
        </p:txBody>
      </p:sp>
    </p:spTree>
    <p:extLst>
      <p:ext uri="{BB962C8B-B14F-4D97-AF65-F5344CB8AC3E}">
        <p14:creationId xmlns:p14="http://schemas.microsoft.com/office/powerpoint/2010/main" val="112193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wear a mask anytime</a:t>
            </a:r>
            <a:r>
              <a:rPr lang="en-US" baseline="0" dirty="0"/>
              <a:t> you’re in public (recommended for anyone over 2 years); avoid crowds; keep a 6 foot distance from others (non-household) at all times; wash hands often with soap and warm water (at least 20 seconds) or use hand sanitizer (at least 60% alcohol-based) when soap &amp; water are not available; stay home (or outside </a:t>
            </a:r>
            <a:r>
              <a:rPr lang="en-US" baseline="0"/>
              <a:t>in nature) except </a:t>
            </a:r>
            <a:r>
              <a:rPr lang="en-US" baseline="0" dirty="0"/>
              <a:t>for necessary errands (groceries, laundromat, </a:t>
            </a:r>
            <a:r>
              <a:rPr lang="en-US" baseline="0" dirty="0" err="1"/>
              <a:t>etc</a:t>
            </a:r>
            <a:r>
              <a:rPr lang="en-US" baseline="0" dirty="0"/>
              <a:t>)/work/school. </a:t>
            </a:r>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61</a:t>
            </a:fld>
            <a:endParaRPr lang="en-US"/>
          </a:p>
        </p:txBody>
      </p:sp>
    </p:spTree>
    <p:extLst>
      <p:ext uri="{BB962C8B-B14F-4D97-AF65-F5344CB8AC3E}">
        <p14:creationId xmlns:p14="http://schemas.microsoft.com/office/powerpoint/2010/main" val="303588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Only call 911 in an emergency. Calling uses expensive resources and may take away life saving resources from others experiencing an emergency so do not abuse it. 911 is not a taxi. </a:t>
            </a:r>
          </a:p>
          <a:p>
            <a:r>
              <a:rPr lang="en-US" i="1" dirty="0"/>
              <a:t>Call 911 if you feel threatened or unsafe .</a:t>
            </a:r>
          </a:p>
          <a:p>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4</a:t>
            </a:fld>
            <a:endParaRPr lang="en-US"/>
          </a:p>
        </p:txBody>
      </p:sp>
    </p:spTree>
    <p:extLst>
      <p:ext uri="{BB962C8B-B14F-4D97-AF65-F5344CB8AC3E}">
        <p14:creationId xmlns:p14="http://schemas.microsoft.com/office/powerpoint/2010/main" val="2207604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state of CT, people as young as 14 years old can get a job.</a:t>
            </a:r>
          </a:p>
        </p:txBody>
      </p:sp>
      <p:sp>
        <p:nvSpPr>
          <p:cNvPr id="4" name="Slide Number Placeholder 3"/>
          <p:cNvSpPr>
            <a:spLocks noGrp="1"/>
          </p:cNvSpPr>
          <p:nvPr>
            <p:ph type="sldNum" sz="quarter" idx="10"/>
          </p:nvPr>
        </p:nvSpPr>
        <p:spPr/>
        <p:txBody>
          <a:bodyPr/>
          <a:lstStyle/>
          <a:p>
            <a:fld id="{8DE4A994-413D-4F8D-9046-86DA0F4B42EF}" type="slidenum">
              <a:rPr lang="en-US" smtClean="0"/>
              <a:t>63</a:t>
            </a:fld>
            <a:endParaRPr lang="en-US"/>
          </a:p>
        </p:txBody>
      </p:sp>
    </p:spTree>
    <p:extLst>
      <p:ext uri="{BB962C8B-B14F-4D97-AF65-F5344CB8AC3E}">
        <p14:creationId xmlns:p14="http://schemas.microsoft.com/office/powerpoint/2010/main" val="30917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stay at your first job for at least 6 months to</a:t>
            </a:r>
            <a:r>
              <a:rPr lang="en-US" baseline="0" dirty="0"/>
              <a:t> build a good work history</a:t>
            </a:r>
            <a:r>
              <a:rPr lang="en-US" dirty="0"/>
              <a:t>. </a:t>
            </a:r>
          </a:p>
        </p:txBody>
      </p:sp>
      <p:sp>
        <p:nvSpPr>
          <p:cNvPr id="4" name="Slide Number Placeholder 3"/>
          <p:cNvSpPr>
            <a:spLocks noGrp="1"/>
          </p:cNvSpPr>
          <p:nvPr>
            <p:ph type="sldNum" sz="quarter" idx="10"/>
          </p:nvPr>
        </p:nvSpPr>
        <p:spPr/>
        <p:txBody>
          <a:bodyPr/>
          <a:lstStyle/>
          <a:p>
            <a:fld id="{8DE4A994-413D-4F8D-9046-86DA0F4B42EF}" type="slidenum">
              <a:rPr lang="en-US" smtClean="0"/>
              <a:t>64</a:t>
            </a:fld>
            <a:endParaRPr lang="en-US"/>
          </a:p>
        </p:txBody>
      </p:sp>
    </p:spTree>
    <p:extLst>
      <p:ext uri="{BB962C8B-B14F-4D97-AF65-F5344CB8AC3E}">
        <p14:creationId xmlns:p14="http://schemas.microsoft.com/office/powerpoint/2010/main" val="3377737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CORE</a:t>
            </a:r>
            <a:r>
              <a:rPr lang="en-US" baseline="0" dirty="0"/>
              <a:t> website: </a:t>
            </a:r>
            <a:br>
              <a:rPr lang="en-US" baseline="0" dirty="0"/>
            </a:br>
            <a:r>
              <a:rPr lang="en-US" dirty="0"/>
              <a:t>There are many ways that parents can help and support their children even with limited English. Here are some ways refugee parents can get involved with their children’s education:</a:t>
            </a:r>
          </a:p>
          <a:p>
            <a:r>
              <a:rPr lang="en-US" dirty="0"/>
              <a:t>Find out if the school offers school tours or an orientation in the summer before school begins.</a:t>
            </a:r>
          </a:p>
          <a:p>
            <a:r>
              <a:rPr lang="en-US" dirty="0"/>
              <a:t>Ask your child what s/he learned about in school that day.</a:t>
            </a:r>
          </a:p>
          <a:p>
            <a:r>
              <a:rPr lang="en-US" dirty="0"/>
              <a:t>Ask your child what they have for homework or check their assignment book or homework folder.</a:t>
            </a:r>
          </a:p>
          <a:p>
            <a:r>
              <a:rPr lang="en-US" dirty="0"/>
              <a:t>Attend ESL classes, if offered, at your child’s school.</a:t>
            </a:r>
          </a:p>
          <a:p>
            <a:r>
              <a:rPr lang="en-US" dirty="0"/>
              <a:t>Attend parent-teacher conferences.</a:t>
            </a:r>
          </a:p>
          <a:p>
            <a:r>
              <a:rPr lang="en-US" dirty="0"/>
              <a:t>Help with an extracurricular activity such as a school sports team or an art club.</a:t>
            </a:r>
          </a:p>
          <a:p>
            <a:r>
              <a:rPr lang="en-US" dirty="0"/>
              <a:t>Volunteer in your child’s classroom.</a:t>
            </a:r>
          </a:p>
          <a:p>
            <a:r>
              <a:rPr lang="en-US" dirty="0"/>
              <a:t>Walk your child to the bus or school.</a:t>
            </a:r>
          </a:p>
          <a:p>
            <a:r>
              <a:rPr lang="en-US" dirty="0"/>
              <a:t>Work with your child on her/his homework.</a:t>
            </a:r>
          </a:p>
        </p:txBody>
      </p:sp>
      <p:sp>
        <p:nvSpPr>
          <p:cNvPr id="4" name="Slide Number Placeholder 3"/>
          <p:cNvSpPr>
            <a:spLocks noGrp="1"/>
          </p:cNvSpPr>
          <p:nvPr>
            <p:ph type="sldNum" sz="quarter" idx="10"/>
          </p:nvPr>
        </p:nvSpPr>
        <p:spPr/>
        <p:txBody>
          <a:bodyPr/>
          <a:lstStyle/>
          <a:p>
            <a:fld id="{8DE4A994-413D-4F8D-9046-86DA0F4B42EF}" type="slidenum">
              <a:rPr lang="en-US" smtClean="0"/>
              <a:t>67</a:t>
            </a:fld>
            <a:endParaRPr lang="en-US"/>
          </a:p>
        </p:txBody>
      </p:sp>
    </p:spTree>
    <p:extLst>
      <p:ext uri="{BB962C8B-B14F-4D97-AF65-F5344CB8AC3E}">
        <p14:creationId xmlns:p14="http://schemas.microsoft.com/office/powerpoint/2010/main" val="294028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demonstrate</a:t>
            </a:r>
            <a:r>
              <a:rPr lang="en-US" baseline="0" dirty="0"/>
              <a:t> how to avoid shaking hands with opposite gender if goes against beliefs (hand over heart).</a:t>
            </a:r>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69</a:t>
            </a:fld>
            <a:endParaRPr lang="en-US"/>
          </a:p>
        </p:txBody>
      </p:sp>
    </p:spTree>
    <p:extLst>
      <p:ext uri="{BB962C8B-B14F-4D97-AF65-F5344CB8AC3E}">
        <p14:creationId xmlns:p14="http://schemas.microsoft.com/office/powerpoint/2010/main" val="2659463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CORE website: You may need 2 to 5 years to adjust fully to life in your new community. Your adjustment will be easier if you work together with those who are helping you. Being patient, keeping an open mind, and learning healthy ways to cope with stress and culture shock can help ease the process. Finding a job and learning English will also help you adjust. Learning to live in a new culture is not easy, but it can also be a good experience as you learn new things and gain new skills.</a:t>
            </a:r>
          </a:p>
        </p:txBody>
      </p:sp>
      <p:sp>
        <p:nvSpPr>
          <p:cNvPr id="4" name="Slide Number Placeholder 3"/>
          <p:cNvSpPr>
            <a:spLocks noGrp="1"/>
          </p:cNvSpPr>
          <p:nvPr>
            <p:ph type="sldNum" sz="quarter" idx="10"/>
          </p:nvPr>
        </p:nvSpPr>
        <p:spPr/>
        <p:txBody>
          <a:bodyPr/>
          <a:lstStyle/>
          <a:p>
            <a:fld id="{8DE4A994-413D-4F8D-9046-86DA0F4B42EF}" type="slidenum">
              <a:rPr lang="en-US" smtClean="0"/>
              <a:t>72</a:t>
            </a:fld>
            <a:endParaRPr lang="en-US"/>
          </a:p>
        </p:txBody>
      </p:sp>
    </p:spTree>
    <p:extLst>
      <p:ext uri="{BB962C8B-B14F-4D97-AF65-F5344CB8AC3E}">
        <p14:creationId xmlns:p14="http://schemas.microsoft.com/office/powerpoint/2010/main" val="1211890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75</a:t>
            </a:fld>
            <a:endParaRPr lang="en-US"/>
          </a:p>
        </p:txBody>
      </p:sp>
    </p:spTree>
    <p:extLst>
      <p:ext uri="{BB962C8B-B14F-4D97-AF65-F5344CB8AC3E}">
        <p14:creationId xmlns:p14="http://schemas.microsoft.com/office/powerpoint/2010/main" val="268231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this slide for SIVs.</a:t>
            </a:r>
          </a:p>
        </p:txBody>
      </p:sp>
      <p:sp>
        <p:nvSpPr>
          <p:cNvPr id="4" name="Slide Number Placeholder 3"/>
          <p:cNvSpPr>
            <a:spLocks noGrp="1"/>
          </p:cNvSpPr>
          <p:nvPr>
            <p:ph type="sldNum" sz="quarter" idx="10"/>
          </p:nvPr>
        </p:nvSpPr>
        <p:spPr/>
        <p:txBody>
          <a:bodyPr/>
          <a:lstStyle/>
          <a:p>
            <a:fld id="{8DE4A994-413D-4F8D-9046-86DA0F4B42EF}" type="slidenum">
              <a:rPr lang="en-US" smtClean="0"/>
              <a:t>13</a:t>
            </a:fld>
            <a:endParaRPr lang="en-US"/>
          </a:p>
        </p:txBody>
      </p:sp>
    </p:spTree>
    <p:extLst>
      <p:ext uri="{BB962C8B-B14F-4D97-AF65-F5344CB8AC3E}">
        <p14:creationId xmlns:p14="http://schemas.microsoft.com/office/powerpoint/2010/main" val="1904966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Beware of</a:t>
            </a:r>
            <a:r>
              <a:rPr lang="en-US" baseline="0" dirty="0"/>
              <a:t> criminals who may try to steal your information pretending to be someone they’re not</a:t>
            </a:r>
            <a:r>
              <a:rPr lang="en-US" dirty="0"/>
              <a:t>, as they especially may</a:t>
            </a:r>
            <a:r>
              <a:rPr lang="en-US" baseline="0" dirty="0"/>
              <a:t> try to target immigrants who aren’t as used to the American systems.</a:t>
            </a:r>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14</a:t>
            </a:fld>
            <a:endParaRPr lang="en-US"/>
          </a:p>
        </p:txBody>
      </p:sp>
    </p:spTree>
    <p:extLst>
      <p:ext uri="{BB962C8B-B14F-4D97-AF65-F5344CB8AC3E}">
        <p14:creationId xmlns:p14="http://schemas.microsoft.com/office/powerpoint/2010/main" val="299844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purchases tobacco or alcohol</a:t>
            </a:r>
            <a:r>
              <a:rPr lang="en-US" baseline="0" dirty="0"/>
              <a:t> with EBT funds. </a:t>
            </a:r>
            <a:r>
              <a:rPr lang="en-US" dirty="0"/>
              <a:t>Also cannot purchase “ready-to-eat” food with EBT funds.</a:t>
            </a:r>
          </a:p>
        </p:txBody>
      </p:sp>
      <p:sp>
        <p:nvSpPr>
          <p:cNvPr id="4" name="Slide Number Placeholder 3"/>
          <p:cNvSpPr>
            <a:spLocks noGrp="1"/>
          </p:cNvSpPr>
          <p:nvPr>
            <p:ph type="sldNum" sz="quarter" idx="10"/>
          </p:nvPr>
        </p:nvSpPr>
        <p:spPr/>
        <p:txBody>
          <a:bodyPr/>
          <a:lstStyle/>
          <a:p>
            <a:fld id="{8DE4A994-413D-4F8D-9046-86DA0F4B42EF}" type="slidenum">
              <a:rPr lang="en-US" smtClean="0"/>
              <a:t>15</a:t>
            </a:fld>
            <a:endParaRPr lang="en-US"/>
          </a:p>
        </p:txBody>
      </p:sp>
    </p:spTree>
    <p:extLst>
      <p:ext uri="{BB962C8B-B14F-4D97-AF65-F5344CB8AC3E}">
        <p14:creationId xmlns:p14="http://schemas.microsoft.com/office/powerpoint/2010/main" val="3771628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this slide for SIVs.</a:t>
            </a:r>
          </a:p>
        </p:txBody>
      </p:sp>
      <p:sp>
        <p:nvSpPr>
          <p:cNvPr id="4" name="Slide Number Placeholder 3"/>
          <p:cNvSpPr>
            <a:spLocks noGrp="1"/>
          </p:cNvSpPr>
          <p:nvPr>
            <p:ph type="sldNum" sz="quarter" idx="10"/>
          </p:nvPr>
        </p:nvSpPr>
        <p:spPr/>
        <p:txBody>
          <a:bodyPr/>
          <a:lstStyle/>
          <a:p>
            <a:fld id="{8DE4A994-413D-4F8D-9046-86DA0F4B42EF}" type="slidenum">
              <a:rPr lang="en-US" smtClean="0"/>
              <a:t>17</a:t>
            </a:fld>
            <a:endParaRPr lang="en-US"/>
          </a:p>
        </p:txBody>
      </p:sp>
    </p:spTree>
    <p:extLst>
      <p:ext uri="{BB962C8B-B14F-4D97-AF65-F5344CB8AC3E}">
        <p14:creationId xmlns:p14="http://schemas.microsoft.com/office/powerpoint/2010/main" val="1901328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18</a:t>
            </a:fld>
            <a:endParaRPr lang="en-US"/>
          </a:p>
        </p:txBody>
      </p:sp>
    </p:spTree>
    <p:extLst>
      <p:ext uri="{BB962C8B-B14F-4D97-AF65-F5344CB8AC3E}">
        <p14:creationId xmlns:p14="http://schemas.microsoft.com/office/powerpoint/2010/main" val="3499985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a:t>Can also mention </a:t>
            </a:r>
            <a:r>
              <a:rPr lang="en-US" b="1" dirty="0">
                <a:solidFill>
                  <a:schemeClr val="tx1"/>
                </a:solidFill>
              </a:rPr>
              <a:t>Women, Infants, and Children (WIC) </a:t>
            </a:r>
            <a:r>
              <a:rPr lang="en-US" dirty="0">
                <a:solidFill>
                  <a:schemeClr val="tx1"/>
                </a:solidFill>
              </a:rPr>
              <a:t>– additional food vouchers for pregnant/nursing women and children under 5 years (referral at RHA)</a:t>
            </a:r>
          </a:p>
          <a:p>
            <a:endParaRPr lang="en-US" dirty="0"/>
          </a:p>
        </p:txBody>
      </p:sp>
      <p:sp>
        <p:nvSpPr>
          <p:cNvPr id="4" name="Slide Number Placeholder 3"/>
          <p:cNvSpPr>
            <a:spLocks noGrp="1"/>
          </p:cNvSpPr>
          <p:nvPr>
            <p:ph type="sldNum" sz="quarter" idx="10"/>
          </p:nvPr>
        </p:nvSpPr>
        <p:spPr/>
        <p:txBody>
          <a:bodyPr/>
          <a:lstStyle/>
          <a:p>
            <a:fld id="{8DE4A994-413D-4F8D-9046-86DA0F4B42EF}" type="slidenum">
              <a:rPr lang="en-US" smtClean="0"/>
              <a:t>21</a:t>
            </a:fld>
            <a:endParaRPr lang="en-US"/>
          </a:p>
        </p:txBody>
      </p:sp>
    </p:spTree>
    <p:extLst>
      <p:ext uri="{BB962C8B-B14F-4D97-AF65-F5344CB8AC3E}">
        <p14:creationId xmlns:p14="http://schemas.microsoft.com/office/powerpoint/2010/main" val="231556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CORE website</a:t>
            </a:r>
          </a:p>
        </p:txBody>
      </p:sp>
      <p:sp>
        <p:nvSpPr>
          <p:cNvPr id="4" name="Slide Number Placeholder 3"/>
          <p:cNvSpPr>
            <a:spLocks noGrp="1"/>
          </p:cNvSpPr>
          <p:nvPr>
            <p:ph type="sldNum" sz="quarter" idx="10"/>
          </p:nvPr>
        </p:nvSpPr>
        <p:spPr/>
        <p:txBody>
          <a:bodyPr/>
          <a:lstStyle/>
          <a:p>
            <a:fld id="{8DE4A994-413D-4F8D-9046-86DA0F4B42EF}" type="slidenum">
              <a:rPr lang="en-US" smtClean="0"/>
              <a:t>22</a:t>
            </a:fld>
            <a:endParaRPr lang="en-US"/>
          </a:p>
        </p:txBody>
      </p:sp>
    </p:spTree>
    <p:extLst>
      <p:ext uri="{BB962C8B-B14F-4D97-AF65-F5344CB8AC3E}">
        <p14:creationId xmlns:p14="http://schemas.microsoft.com/office/powerpoint/2010/main" val="397937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48D143-499C-427D-BFB6-F36CADEF3F7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3069397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8D143-499C-427D-BFB6-F36CADEF3F7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16831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8D143-499C-427D-BFB6-F36CADEF3F7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782515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213" y="38100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31"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31"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31" y="3675533"/>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2401949"/>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9CB084"/>
              </a:solidFill>
            </a:endParaRPr>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ACE424C3-C708-40C8-B179-91F19BE0794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81341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922970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6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634743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8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8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223760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56"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3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4C877895-1637-4FC5-9A4E-BA1ADF73B626}" type="datetimeFigureOut">
              <a:rPr lang="en-US" smtClean="0">
                <a:solidFill>
                  <a:srgbClr val="9CB084"/>
                </a:solidFill>
              </a:rPr>
              <a:pPr/>
              <a:t>10/2/2023</a:t>
            </a:fld>
            <a:endParaRPr lang="en-US">
              <a:solidFill>
                <a:srgbClr val="9CB084"/>
              </a:solidFill>
            </a:endParaRPr>
          </a:p>
        </p:txBody>
      </p:sp>
      <p:sp>
        <p:nvSpPr>
          <p:cNvPr id="27" name="Slide Number Placeholder 26"/>
          <p:cNvSpPr>
            <a:spLocks noGrp="1"/>
          </p:cNvSpPr>
          <p:nvPr>
            <p:ph type="sldNum" sz="quarter" idx="11"/>
          </p:nvPr>
        </p:nvSpPr>
        <p:spPr/>
        <p:txBody>
          <a:bodyPr rtlCol="0"/>
          <a:lstStyle/>
          <a:p>
            <a:fld id="{ACE424C3-C708-40C8-B179-91F19BE0794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9CB084"/>
              </a:solidFill>
            </a:endParaRPr>
          </a:p>
        </p:txBody>
      </p:sp>
    </p:spTree>
    <p:extLst>
      <p:ext uri="{BB962C8B-B14F-4D97-AF65-F5344CB8AC3E}">
        <p14:creationId xmlns:p14="http://schemas.microsoft.com/office/powerpoint/2010/main" val="1033524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9CB084"/>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896030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11"/>
          </p:nvPr>
        </p:nvSpPr>
        <p:spPr/>
        <p:txBody>
          <a:bodyPr/>
          <a:lstStyle/>
          <a:p>
            <a:endParaRPr lang="en-US">
              <a:solidFill>
                <a:srgbClr val="9CB084"/>
              </a:solidFill>
            </a:endParaRPr>
          </a:p>
        </p:txBody>
      </p:sp>
      <p:sp>
        <p:nvSpPr>
          <p:cNvPr id="4" name="Slide Number Placeholder 3"/>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794613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885484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8D143-499C-427D-BFB6-F36CADEF3F7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411392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70"/>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607731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379841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779518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213" y="38100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31"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31"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31" y="3675533"/>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2401949"/>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9CB084"/>
              </a:solidFill>
            </a:endParaRPr>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ACE424C3-C708-40C8-B179-91F19BE0794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43810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145776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6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007040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8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8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143869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56"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3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4C877895-1637-4FC5-9A4E-BA1ADF73B626}" type="datetimeFigureOut">
              <a:rPr lang="en-US" smtClean="0">
                <a:solidFill>
                  <a:srgbClr val="9CB084"/>
                </a:solidFill>
              </a:rPr>
              <a:pPr/>
              <a:t>10/2/2023</a:t>
            </a:fld>
            <a:endParaRPr lang="en-US">
              <a:solidFill>
                <a:srgbClr val="9CB084"/>
              </a:solidFill>
            </a:endParaRPr>
          </a:p>
        </p:txBody>
      </p:sp>
      <p:sp>
        <p:nvSpPr>
          <p:cNvPr id="27" name="Slide Number Placeholder 26"/>
          <p:cNvSpPr>
            <a:spLocks noGrp="1"/>
          </p:cNvSpPr>
          <p:nvPr>
            <p:ph type="sldNum" sz="quarter" idx="11"/>
          </p:nvPr>
        </p:nvSpPr>
        <p:spPr/>
        <p:txBody>
          <a:bodyPr rtlCol="0"/>
          <a:lstStyle/>
          <a:p>
            <a:fld id="{ACE424C3-C708-40C8-B179-91F19BE0794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9CB084"/>
              </a:solidFill>
            </a:endParaRPr>
          </a:p>
        </p:txBody>
      </p:sp>
    </p:spTree>
    <p:extLst>
      <p:ext uri="{BB962C8B-B14F-4D97-AF65-F5344CB8AC3E}">
        <p14:creationId xmlns:p14="http://schemas.microsoft.com/office/powerpoint/2010/main" val="1060692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9CB084"/>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583163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11"/>
          </p:nvPr>
        </p:nvSpPr>
        <p:spPr/>
        <p:txBody>
          <a:bodyPr/>
          <a:lstStyle/>
          <a:p>
            <a:endParaRPr lang="en-US">
              <a:solidFill>
                <a:srgbClr val="9CB084"/>
              </a:solidFill>
            </a:endParaRPr>
          </a:p>
        </p:txBody>
      </p:sp>
      <p:sp>
        <p:nvSpPr>
          <p:cNvPr id="4" name="Slide Number Placeholder 3"/>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32573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48D143-499C-427D-BFB6-F36CADEF3F7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118106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895443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70"/>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743677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449542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662685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213" y="38100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31"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31"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31" y="3675533"/>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2401949"/>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9CB084"/>
              </a:solidFill>
            </a:endParaRPr>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ACE424C3-C708-40C8-B179-91F19BE0794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2539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657374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6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461639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8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8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982086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56"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3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4C877895-1637-4FC5-9A4E-BA1ADF73B626}" type="datetimeFigureOut">
              <a:rPr lang="en-US" smtClean="0">
                <a:solidFill>
                  <a:srgbClr val="9CB084"/>
                </a:solidFill>
              </a:rPr>
              <a:pPr/>
              <a:t>10/2/2023</a:t>
            </a:fld>
            <a:endParaRPr lang="en-US">
              <a:solidFill>
                <a:srgbClr val="9CB084"/>
              </a:solidFill>
            </a:endParaRPr>
          </a:p>
        </p:txBody>
      </p:sp>
      <p:sp>
        <p:nvSpPr>
          <p:cNvPr id="27" name="Slide Number Placeholder 26"/>
          <p:cNvSpPr>
            <a:spLocks noGrp="1"/>
          </p:cNvSpPr>
          <p:nvPr>
            <p:ph type="sldNum" sz="quarter" idx="11"/>
          </p:nvPr>
        </p:nvSpPr>
        <p:spPr/>
        <p:txBody>
          <a:bodyPr rtlCol="0"/>
          <a:lstStyle/>
          <a:p>
            <a:fld id="{ACE424C3-C708-40C8-B179-91F19BE0794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9CB084"/>
              </a:solidFill>
            </a:endParaRPr>
          </a:p>
        </p:txBody>
      </p:sp>
    </p:spTree>
    <p:extLst>
      <p:ext uri="{BB962C8B-B14F-4D97-AF65-F5344CB8AC3E}">
        <p14:creationId xmlns:p14="http://schemas.microsoft.com/office/powerpoint/2010/main" val="2443991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9CB084"/>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38023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48D143-499C-427D-BFB6-F36CADEF3F7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1238743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11"/>
          </p:nvPr>
        </p:nvSpPr>
        <p:spPr/>
        <p:txBody>
          <a:bodyPr/>
          <a:lstStyle/>
          <a:p>
            <a:endParaRPr lang="en-US">
              <a:solidFill>
                <a:srgbClr val="9CB084"/>
              </a:solidFill>
            </a:endParaRPr>
          </a:p>
        </p:txBody>
      </p:sp>
      <p:sp>
        <p:nvSpPr>
          <p:cNvPr id="4" name="Slide Number Placeholder 3"/>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4158399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261912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70"/>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193974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06526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654609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213" y="38100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31"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31"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31" y="3675533"/>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2401949"/>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9CB084"/>
              </a:solidFill>
            </a:endParaRPr>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ACE424C3-C708-40C8-B179-91F19BE0794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73999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538860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6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075837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8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8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87840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56"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3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4C877895-1637-4FC5-9A4E-BA1ADF73B626}" type="datetimeFigureOut">
              <a:rPr lang="en-US" smtClean="0">
                <a:solidFill>
                  <a:srgbClr val="9CB084"/>
                </a:solidFill>
              </a:rPr>
              <a:pPr/>
              <a:t>10/2/2023</a:t>
            </a:fld>
            <a:endParaRPr lang="en-US">
              <a:solidFill>
                <a:srgbClr val="9CB084"/>
              </a:solidFill>
            </a:endParaRPr>
          </a:p>
        </p:txBody>
      </p:sp>
      <p:sp>
        <p:nvSpPr>
          <p:cNvPr id="27" name="Slide Number Placeholder 26"/>
          <p:cNvSpPr>
            <a:spLocks noGrp="1"/>
          </p:cNvSpPr>
          <p:nvPr>
            <p:ph type="sldNum" sz="quarter" idx="11"/>
          </p:nvPr>
        </p:nvSpPr>
        <p:spPr/>
        <p:txBody>
          <a:bodyPr rtlCol="0"/>
          <a:lstStyle/>
          <a:p>
            <a:fld id="{ACE424C3-C708-40C8-B179-91F19BE0794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9CB084"/>
              </a:solidFill>
            </a:endParaRPr>
          </a:p>
        </p:txBody>
      </p:sp>
    </p:spTree>
    <p:extLst>
      <p:ext uri="{BB962C8B-B14F-4D97-AF65-F5344CB8AC3E}">
        <p14:creationId xmlns:p14="http://schemas.microsoft.com/office/powerpoint/2010/main" val="140621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48D143-499C-427D-BFB6-F36CADEF3F79}"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911027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9CB084"/>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562508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11"/>
          </p:nvPr>
        </p:nvSpPr>
        <p:spPr/>
        <p:txBody>
          <a:bodyPr/>
          <a:lstStyle/>
          <a:p>
            <a:endParaRPr lang="en-US">
              <a:solidFill>
                <a:srgbClr val="9CB084"/>
              </a:solidFill>
            </a:endParaRPr>
          </a:p>
        </p:txBody>
      </p:sp>
      <p:sp>
        <p:nvSpPr>
          <p:cNvPr id="4" name="Slide Number Placeholder 3"/>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972726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293277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70"/>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346798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904898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4131901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207" y="38100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25"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25"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25" y="3675533"/>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240193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9CB084"/>
              </a:solidFill>
            </a:endParaRPr>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ACE424C3-C708-40C8-B179-91F19BE0794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51235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210069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5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38808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7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7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846713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48D143-499C-427D-BFB6-F36CADEF3F79}"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2897335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50"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29"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4C877895-1637-4FC5-9A4E-BA1ADF73B626}" type="datetimeFigureOut">
              <a:rPr lang="en-US" smtClean="0">
                <a:solidFill>
                  <a:srgbClr val="9CB084"/>
                </a:solidFill>
              </a:rPr>
              <a:pPr/>
              <a:t>10/2/2023</a:t>
            </a:fld>
            <a:endParaRPr lang="en-US">
              <a:solidFill>
                <a:srgbClr val="9CB084"/>
              </a:solidFill>
            </a:endParaRPr>
          </a:p>
        </p:txBody>
      </p:sp>
      <p:sp>
        <p:nvSpPr>
          <p:cNvPr id="27" name="Slide Number Placeholder 26"/>
          <p:cNvSpPr>
            <a:spLocks noGrp="1"/>
          </p:cNvSpPr>
          <p:nvPr>
            <p:ph type="sldNum" sz="quarter" idx="11"/>
          </p:nvPr>
        </p:nvSpPr>
        <p:spPr/>
        <p:txBody>
          <a:bodyPr rtlCol="0"/>
          <a:lstStyle/>
          <a:p>
            <a:fld id="{ACE424C3-C708-40C8-B179-91F19BE0794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9CB084"/>
              </a:solidFill>
            </a:endParaRPr>
          </a:p>
        </p:txBody>
      </p:sp>
    </p:spTree>
    <p:extLst>
      <p:ext uri="{BB962C8B-B14F-4D97-AF65-F5344CB8AC3E}">
        <p14:creationId xmlns:p14="http://schemas.microsoft.com/office/powerpoint/2010/main" val="1938649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9CB084"/>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744271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11"/>
          </p:nvPr>
        </p:nvSpPr>
        <p:spPr/>
        <p:txBody>
          <a:bodyPr/>
          <a:lstStyle/>
          <a:p>
            <a:endParaRPr lang="en-US">
              <a:solidFill>
                <a:srgbClr val="9CB084"/>
              </a:solidFill>
            </a:endParaRPr>
          </a:p>
        </p:txBody>
      </p:sp>
      <p:sp>
        <p:nvSpPr>
          <p:cNvPr id="4" name="Slide Number Placeholder 3"/>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0179584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53813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5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953387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662769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715727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200" y="38100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18"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18"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8" y="3675533"/>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2401923"/>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9CB084"/>
              </a:solidFill>
            </a:endParaRPr>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ACE424C3-C708-40C8-B179-91F19BE0794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431653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713749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36"/>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8463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8D143-499C-427D-BFB6-F36CADEF3F79}"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35978129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60"/>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60"/>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246818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43"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22"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4C877895-1637-4FC5-9A4E-BA1ADF73B626}" type="datetimeFigureOut">
              <a:rPr lang="en-US" smtClean="0">
                <a:solidFill>
                  <a:srgbClr val="9CB084"/>
                </a:solidFill>
              </a:rPr>
              <a:pPr/>
              <a:t>10/2/2023</a:t>
            </a:fld>
            <a:endParaRPr lang="en-US">
              <a:solidFill>
                <a:srgbClr val="9CB084"/>
              </a:solidFill>
            </a:endParaRPr>
          </a:p>
        </p:txBody>
      </p:sp>
      <p:sp>
        <p:nvSpPr>
          <p:cNvPr id="27" name="Slide Number Placeholder 26"/>
          <p:cNvSpPr>
            <a:spLocks noGrp="1"/>
          </p:cNvSpPr>
          <p:nvPr>
            <p:ph type="sldNum" sz="quarter" idx="11"/>
          </p:nvPr>
        </p:nvSpPr>
        <p:spPr/>
        <p:txBody>
          <a:bodyPr rtlCol="0"/>
          <a:lstStyle/>
          <a:p>
            <a:fld id="{ACE424C3-C708-40C8-B179-91F19BE0794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9CB084"/>
              </a:solidFill>
            </a:endParaRPr>
          </a:p>
        </p:txBody>
      </p:sp>
    </p:spTree>
    <p:extLst>
      <p:ext uri="{BB962C8B-B14F-4D97-AF65-F5344CB8AC3E}">
        <p14:creationId xmlns:p14="http://schemas.microsoft.com/office/powerpoint/2010/main" val="26329919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9CB084"/>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8463988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11"/>
          </p:nvPr>
        </p:nvSpPr>
        <p:spPr/>
        <p:txBody>
          <a:bodyPr/>
          <a:lstStyle/>
          <a:p>
            <a:endParaRPr lang="en-US">
              <a:solidFill>
                <a:srgbClr val="9CB084"/>
              </a:solidFill>
            </a:endParaRPr>
          </a:p>
        </p:txBody>
      </p:sp>
      <p:sp>
        <p:nvSpPr>
          <p:cNvPr id="4" name="Slide Number Placeholder 3"/>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966117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484717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44"/>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779488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8240395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854112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92" y="38100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1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1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0" y="3675533"/>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240190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9CB084"/>
              </a:solidFill>
            </a:endParaRPr>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ACE424C3-C708-40C8-B179-91F19BE0794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664953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38156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48D143-499C-427D-BFB6-F36CADEF3F7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1719590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2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5111941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4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4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834029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3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1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4C877895-1637-4FC5-9A4E-BA1ADF73B626}" type="datetimeFigureOut">
              <a:rPr lang="en-US" smtClean="0">
                <a:solidFill>
                  <a:srgbClr val="9CB084"/>
                </a:solidFill>
              </a:rPr>
              <a:pPr/>
              <a:t>10/2/2023</a:t>
            </a:fld>
            <a:endParaRPr lang="en-US">
              <a:solidFill>
                <a:srgbClr val="9CB084"/>
              </a:solidFill>
            </a:endParaRPr>
          </a:p>
        </p:txBody>
      </p:sp>
      <p:sp>
        <p:nvSpPr>
          <p:cNvPr id="27" name="Slide Number Placeholder 26"/>
          <p:cNvSpPr>
            <a:spLocks noGrp="1"/>
          </p:cNvSpPr>
          <p:nvPr>
            <p:ph type="sldNum" sz="quarter" idx="11"/>
          </p:nvPr>
        </p:nvSpPr>
        <p:spPr/>
        <p:txBody>
          <a:bodyPr rtlCol="0"/>
          <a:lstStyle/>
          <a:p>
            <a:fld id="{ACE424C3-C708-40C8-B179-91F19BE0794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9CB084"/>
              </a:solidFill>
            </a:endParaRPr>
          </a:p>
        </p:txBody>
      </p:sp>
    </p:spTree>
    <p:extLst>
      <p:ext uri="{BB962C8B-B14F-4D97-AF65-F5344CB8AC3E}">
        <p14:creationId xmlns:p14="http://schemas.microsoft.com/office/powerpoint/2010/main" val="3480777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9CB084"/>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4117509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11"/>
          </p:nvPr>
        </p:nvSpPr>
        <p:spPr/>
        <p:txBody>
          <a:bodyPr/>
          <a:lstStyle/>
          <a:p>
            <a:endParaRPr lang="en-US">
              <a:solidFill>
                <a:srgbClr val="9CB084"/>
              </a:solidFill>
            </a:endParaRPr>
          </a:p>
        </p:txBody>
      </p:sp>
      <p:sp>
        <p:nvSpPr>
          <p:cNvPr id="4" name="Slide Number Placeholder 3"/>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9675824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5389110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2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1978400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058590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777436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3" y="3810002"/>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01"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01"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 y="3675529"/>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9CB084"/>
              </a:solidFill>
            </a:endParaRPr>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ACE424C3-C708-40C8-B179-91F19BE0794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72362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48D143-499C-427D-BFB6-F36CADEF3F7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0C7DE-D954-466E-99E5-0854D8EA41A6}" type="slidenum">
              <a:rPr lang="en-US" smtClean="0"/>
              <a:t>‹#›</a:t>
            </a:fld>
            <a:endParaRPr lang="en-US"/>
          </a:p>
        </p:txBody>
      </p:sp>
    </p:spTree>
    <p:extLst>
      <p:ext uri="{BB962C8B-B14F-4D97-AF65-F5344CB8AC3E}">
        <p14:creationId xmlns:p14="http://schemas.microsoft.com/office/powerpoint/2010/main" val="15026036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7206202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9318419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13506075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4C877895-1637-4FC5-9A4E-BA1ADF73B626}" type="datetimeFigureOut">
              <a:rPr lang="en-US" smtClean="0">
                <a:solidFill>
                  <a:srgbClr val="9CB084"/>
                </a:solidFill>
              </a:rPr>
              <a:pPr/>
              <a:t>10/2/2023</a:t>
            </a:fld>
            <a:endParaRPr lang="en-US">
              <a:solidFill>
                <a:srgbClr val="9CB084"/>
              </a:solidFill>
            </a:endParaRPr>
          </a:p>
        </p:txBody>
      </p:sp>
      <p:sp>
        <p:nvSpPr>
          <p:cNvPr id="27" name="Slide Number Placeholder 26"/>
          <p:cNvSpPr>
            <a:spLocks noGrp="1"/>
          </p:cNvSpPr>
          <p:nvPr>
            <p:ph type="sldNum" sz="quarter" idx="11"/>
          </p:nvPr>
        </p:nvSpPr>
        <p:spPr/>
        <p:txBody>
          <a:bodyPr rtlCol="0"/>
          <a:lstStyle/>
          <a:p>
            <a:fld id="{ACE424C3-C708-40C8-B179-91F19BE0794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9CB084"/>
              </a:solidFill>
            </a:endParaRPr>
          </a:p>
        </p:txBody>
      </p:sp>
    </p:spTree>
    <p:extLst>
      <p:ext uri="{BB962C8B-B14F-4D97-AF65-F5344CB8AC3E}">
        <p14:creationId xmlns:p14="http://schemas.microsoft.com/office/powerpoint/2010/main" val="11442221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9CB084"/>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5618494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11"/>
          </p:nvPr>
        </p:nvSpPr>
        <p:spPr/>
        <p:txBody>
          <a:bodyPr/>
          <a:lstStyle/>
          <a:p>
            <a:endParaRPr lang="en-US">
              <a:solidFill>
                <a:srgbClr val="9CB084"/>
              </a:solidFill>
            </a:endParaRPr>
          </a:p>
        </p:txBody>
      </p:sp>
      <p:sp>
        <p:nvSpPr>
          <p:cNvPr id="4" name="Slide Number Placeholder 3"/>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7815162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34965115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5"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10"/>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6" name="Footer Placeholder 5"/>
          <p:cNvSpPr>
            <a:spLocks noGrp="1"/>
          </p:cNvSpPr>
          <p:nvPr>
            <p:ph type="ftr" sz="quarter" idx="11"/>
          </p:nvPr>
        </p:nvSpPr>
        <p:spPr/>
        <p:txBody>
          <a:bodyPr/>
          <a:lstStyle/>
          <a:p>
            <a:endParaRPr lang="en-US">
              <a:solidFill>
                <a:srgbClr val="9CB084"/>
              </a:solidFill>
            </a:endParaRPr>
          </a:p>
        </p:txBody>
      </p:sp>
      <p:sp>
        <p:nvSpPr>
          <p:cNvPr id="7" name="Slide Number Placeholder 6"/>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2362827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5256725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5" name="Footer Placeholder 4"/>
          <p:cNvSpPr>
            <a:spLocks noGrp="1"/>
          </p:cNvSpPr>
          <p:nvPr>
            <p:ph type="ftr" sz="quarter" idx="11"/>
          </p:nvPr>
        </p:nvSpPr>
        <p:spPr/>
        <p:txBody>
          <a:bodyPr/>
          <a:lstStyle/>
          <a:p>
            <a:endParaRPr lang="en-US">
              <a:solidFill>
                <a:srgbClr val="9CB084"/>
              </a:solidFill>
            </a:endParaRPr>
          </a:p>
        </p:txBody>
      </p:sp>
      <p:sp>
        <p:nvSpPr>
          <p:cNvPr id="6" name="Slide Number Placeholder 5"/>
          <p:cNvSpPr>
            <a:spLocks noGrp="1"/>
          </p:cNvSpPr>
          <p:nvPr>
            <p:ph type="sldNum" sz="quarter" idx="12"/>
          </p:nvPr>
        </p:nvSpPr>
        <p:spPr/>
        <p:txBody>
          <a:bodyPr/>
          <a:lstStyle/>
          <a:p>
            <a:fld id="{ACE424C3-C708-40C8-B179-91F19BE07945}" type="slidenum">
              <a:rPr lang="en-US" smtClean="0"/>
              <a:pPr/>
              <a:t>‹#›</a:t>
            </a:fld>
            <a:endParaRPr lang="en-US"/>
          </a:p>
        </p:txBody>
      </p:sp>
    </p:spTree>
    <p:extLst>
      <p:ext uri="{BB962C8B-B14F-4D97-AF65-F5344CB8AC3E}">
        <p14:creationId xmlns:p14="http://schemas.microsoft.com/office/powerpoint/2010/main" val="622471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8D143-499C-427D-BFB6-F36CADEF3F79}" type="datetimeFigureOut">
              <a:rPr lang="en-US" smtClean="0"/>
              <a:t>10/2/2023</a:t>
            </a:fld>
            <a:endParaRPr lang="en-US"/>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0C7DE-D954-466E-99E5-0854D8EA41A6}" type="slidenum">
              <a:rPr lang="en-US" smtClean="0"/>
              <a:t>‹#›</a:t>
            </a:fld>
            <a:endParaRPr lang="en-US"/>
          </a:p>
        </p:txBody>
      </p:sp>
    </p:spTree>
    <p:extLst>
      <p:ext uri="{BB962C8B-B14F-4D97-AF65-F5344CB8AC3E}">
        <p14:creationId xmlns:p14="http://schemas.microsoft.com/office/powerpoint/2010/main" val="2598712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80"/>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Rectangle 29"/>
          <p:cNvSpPr/>
          <p:nvPr/>
        </p:nvSpPr>
        <p:spPr>
          <a:xfrm>
            <a:off x="31" y="308338"/>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Rectangle 30"/>
          <p:cNvSpPr/>
          <p:nvPr/>
        </p:nvSpPr>
        <p:spPr>
          <a:xfrm flipV="1">
            <a:off x="5410213" y="3603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flipV="1">
            <a:off x="5410231" y="440174"/>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9CB084"/>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CE424C3-C708-40C8-B179-91F19BE07945}" type="slidenum">
              <a:rPr lang="en-US" smtClean="0"/>
              <a:pPr/>
              <a:t>‹#›</a:t>
            </a:fld>
            <a:endParaRPr lang="en-US"/>
          </a:p>
        </p:txBody>
      </p:sp>
    </p:spTree>
    <p:extLst>
      <p:ext uri="{BB962C8B-B14F-4D97-AF65-F5344CB8AC3E}">
        <p14:creationId xmlns:p14="http://schemas.microsoft.com/office/powerpoint/2010/main" val="2451173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80"/>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Rectangle 29"/>
          <p:cNvSpPr/>
          <p:nvPr/>
        </p:nvSpPr>
        <p:spPr>
          <a:xfrm>
            <a:off x="31" y="308338"/>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Rectangle 30"/>
          <p:cNvSpPr/>
          <p:nvPr/>
        </p:nvSpPr>
        <p:spPr>
          <a:xfrm flipV="1">
            <a:off x="5410213" y="3603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flipV="1">
            <a:off x="5410231" y="440174"/>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9CB084"/>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CE424C3-C708-40C8-B179-91F19BE07945}" type="slidenum">
              <a:rPr lang="en-US" smtClean="0"/>
              <a:pPr/>
              <a:t>‹#›</a:t>
            </a:fld>
            <a:endParaRPr lang="en-US"/>
          </a:p>
        </p:txBody>
      </p:sp>
    </p:spTree>
    <p:extLst>
      <p:ext uri="{BB962C8B-B14F-4D97-AF65-F5344CB8AC3E}">
        <p14:creationId xmlns:p14="http://schemas.microsoft.com/office/powerpoint/2010/main" val="3201055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80"/>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Rectangle 29"/>
          <p:cNvSpPr/>
          <p:nvPr/>
        </p:nvSpPr>
        <p:spPr>
          <a:xfrm>
            <a:off x="31" y="308338"/>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Rectangle 30"/>
          <p:cNvSpPr/>
          <p:nvPr/>
        </p:nvSpPr>
        <p:spPr>
          <a:xfrm flipV="1">
            <a:off x="5410213" y="3603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flipV="1">
            <a:off x="5410231" y="440174"/>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9CB084"/>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CE424C3-C708-40C8-B179-91F19BE07945}" type="slidenum">
              <a:rPr lang="en-US" smtClean="0"/>
              <a:pPr/>
              <a:t>‹#›</a:t>
            </a:fld>
            <a:endParaRPr lang="en-US"/>
          </a:p>
        </p:txBody>
      </p:sp>
    </p:spTree>
    <p:extLst>
      <p:ext uri="{BB962C8B-B14F-4D97-AF65-F5344CB8AC3E}">
        <p14:creationId xmlns:p14="http://schemas.microsoft.com/office/powerpoint/2010/main" val="24404876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80"/>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Rectangle 29"/>
          <p:cNvSpPr/>
          <p:nvPr/>
        </p:nvSpPr>
        <p:spPr>
          <a:xfrm>
            <a:off x="31" y="308338"/>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Rectangle 30"/>
          <p:cNvSpPr/>
          <p:nvPr/>
        </p:nvSpPr>
        <p:spPr>
          <a:xfrm flipV="1">
            <a:off x="5410213" y="36030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flipV="1">
            <a:off x="5410231" y="440174"/>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9CB084"/>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CE424C3-C708-40C8-B179-91F19BE07945}" type="slidenum">
              <a:rPr lang="en-US" smtClean="0"/>
              <a:pPr/>
              <a:t>‹#›</a:t>
            </a:fld>
            <a:endParaRPr lang="en-US"/>
          </a:p>
        </p:txBody>
      </p:sp>
    </p:spTree>
    <p:extLst>
      <p:ext uri="{BB962C8B-B14F-4D97-AF65-F5344CB8AC3E}">
        <p14:creationId xmlns:p14="http://schemas.microsoft.com/office/powerpoint/2010/main" val="16548020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6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Rectangle 29"/>
          <p:cNvSpPr/>
          <p:nvPr/>
        </p:nvSpPr>
        <p:spPr>
          <a:xfrm>
            <a:off x="25" y="30832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Rectangle 30"/>
          <p:cNvSpPr/>
          <p:nvPr/>
        </p:nvSpPr>
        <p:spPr>
          <a:xfrm flipV="1">
            <a:off x="5410207" y="36029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flipV="1">
            <a:off x="5410225" y="44016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9CB084"/>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CE424C3-C708-40C8-B179-91F19BE07945}" type="slidenum">
              <a:rPr lang="en-US" smtClean="0"/>
              <a:pPr/>
              <a:t>‹#›</a:t>
            </a:fld>
            <a:endParaRPr lang="en-US"/>
          </a:p>
        </p:txBody>
      </p:sp>
    </p:spTree>
    <p:extLst>
      <p:ext uri="{BB962C8B-B14F-4D97-AF65-F5344CB8AC3E}">
        <p14:creationId xmlns:p14="http://schemas.microsoft.com/office/powerpoint/2010/main" val="39729751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54"/>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Rectangle 29"/>
          <p:cNvSpPr/>
          <p:nvPr/>
        </p:nvSpPr>
        <p:spPr>
          <a:xfrm>
            <a:off x="18" y="308312"/>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Rectangle 30"/>
          <p:cNvSpPr/>
          <p:nvPr/>
        </p:nvSpPr>
        <p:spPr>
          <a:xfrm flipV="1">
            <a:off x="5410200" y="360282"/>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flipV="1">
            <a:off x="5410218" y="440148"/>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9CB084"/>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CE424C3-C708-40C8-B179-91F19BE07945}" type="slidenum">
              <a:rPr lang="en-US" smtClean="0"/>
              <a:pPr/>
              <a:t>‹#›</a:t>
            </a:fld>
            <a:endParaRPr lang="en-US"/>
          </a:p>
        </p:txBody>
      </p:sp>
    </p:spTree>
    <p:extLst>
      <p:ext uri="{BB962C8B-B14F-4D97-AF65-F5344CB8AC3E}">
        <p14:creationId xmlns:p14="http://schemas.microsoft.com/office/powerpoint/2010/main" val="36911786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3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Rectangle 29"/>
          <p:cNvSpPr/>
          <p:nvPr/>
        </p:nvSpPr>
        <p:spPr>
          <a:xfrm>
            <a:off x="10" y="30829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Rectangle 30"/>
          <p:cNvSpPr/>
          <p:nvPr/>
        </p:nvSpPr>
        <p:spPr>
          <a:xfrm flipV="1">
            <a:off x="5410192" y="36026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flipV="1">
            <a:off x="5410210" y="44013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9CB084"/>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CE424C3-C708-40C8-B179-91F19BE07945}" type="slidenum">
              <a:rPr lang="en-US" smtClean="0"/>
              <a:pPr/>
              <a:t>‹#›</a:t>
            </a:fld>
            <a:endParaRPr lang="en-US"/>
          </a:p>
        </p:txBody>
      </p:sp>
    </p:spTree>
    <p:extLst>
      <p:ext uri="{BB962C8B-B14F-4D97-AF65-F5344CB8AC3E}">
        <p14:creationId xmlns:p14="http://schemas.microsoft.com/office/powerpoint/2010/main" val="32964213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20"/>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Rectangle 29"/>
          <p:cNvSpPr/>
          <p:nvPr/>
        </p:nvSpPr>
        <p:spPr>
          <a:xfrm>
            <a:off x="1" y="308278"/>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Rectangle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flipV="1">
            <a:off x="5410201" y="440114"/>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C877895-1637-4FC5-9A4E-BA1ADF73B626}" type="datetimeFigureOut">
              <a:rPr lang="en-US" smtClean="0">
                <a:solidFill>
                  <a:srgbClr val="9CB084"/>
                </a:solidFill>
              </a:rPr>
              <a:pPr/>
              <a:t>10/2/2023</a:t>
            </a:fld>
            <a:endParaRPr lang="en-US">
              <a:solidFill>
                <a:srgbClr val="9CB084"/>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9CB084"/>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CE424C3-C708-40C8-B179-91F19BE07945}" type="slidenum">
              <a:rPr lang="en-US" smtClean="0"/>
              <a:pPr/>
              <a:t>‹#›</a:t>
            </a:fld>
            <a:endParaRPr lang="en-US"/>
          </a:p>
        </p:txBody>
      </p:sp>
    </p:spTree>
    <p:extLst>
      <p:ext uri="{BB962C8B-B14F-4D97-AF65-F5344CB8AC3E}">
        <p14:creationId xmlns:p14="http://schemas.microsoft.com/office/powerpoint/2010/main" val="9512838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3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Layout" Target="../slideLayouts/slideLayout37.xml"/><Relationship Id="rId6" Type="http://schemas.openxmlformats.org/officeDocument/2006/relationships/image" Target="../media/image1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7.jpeg"/><Relationship Id="rId1" Type="http://schemas.openxmlformats.org/officeDocument/2006/relationships/slideLayout" Target="../slideLayouts/slideLayout48.xml"/><Relationship Id="rId5" Type="http://schemas.openxmlformats.org/officeDocument/2006/relationships/image" Target="../media/image49.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8.xml"/><Relationship Id="rId6" Type="http://schemas.openxmlformats.org/officeDocument/2006/relationships/image" Target="../media/image53.gif"/><Relationship Id="rId5" Type="http://schemas.openxmlformats.org/officeDocument/2006/relationships/image" Target="../media/image52.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8.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48.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48.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86.png"/><Relationship Id="rId5" Type="http://schemas.openxmlformats.org/officeDocument/2006/relationships/image" Target="../media/image69.jpeg"/><Relationship Id="rId4" Type="http://schemas.openxmlformats.org/officeDocument/2006/relationships/image" Target="../media/image85.gif"/></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0.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8.xml"/><Relationship Id="rId4"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9.xml"/><Relationship Id="rId6" Type="http://schemas.openxmlformats.org/officeDocument/2006/relationships/image" Target="../media/image101.jpeg"/><Relationship Id="rId5" Type="http://schemas.openxmlformats.org/officeDocument/2006/relationships/image" Target="../media/image100.gif"/><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6.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8.xml"/><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slideLayout" Target="../slideLayouts/slideLayout46.xml"/><Relationship Id="rId6" Type="http://schemas.openxmlformats.org/officeDocument/2006/relationships/image" Target="../media/image116.png"/><Relationship Id="rId5" Type="http://schemas.openxmlformats.org/officeDocument/2006/relationships/image" Target="../media/image115.wmf"/><Relationship Id="rId4" Type="http://schemas.openxmlformats.org/officeDocument/2006/relationships/image" Target="../media/image114.jpeg"/></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48.xml"/><Relationship Id="rId4"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126.jpeg"/></Relationships>
</file>

<file path=ppt/slides/_rels/slide5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17.xml"/><Relationship Id="rId1" Type="http://schemas.openxmlformats.org/officeDocument/2006/relationships/slideLayout" Target="../slideLayouts/slideLayout79.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9.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7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144.gif"/><Relationship Id="rId4" Type="http://schemas.openxmlformats.org/officeDocument/2006/relationships/image" Target="../media/image143.jpeg"/></Relationships>
</file>

<file path=ppt/slides/_rels/slide6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147.jpeg"/><Relationship Id="rId4" Type="http://schemas.openxmlformats.org/officeDocument/2006/relationships/image" Target="../media/image146.jpeg"/></Relationships>
</file>

<file path=ppt/slides/_rels/slide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2.xml"/><Relationship Id="rId1" Type="http://schemas.openxmlformats.org/officeDocument/2006/relationships/slideLayout" Target="../slideLayouts/slideLayout70.xml"/><Relationship Id="rId4" Type="http://schemas.openxmlformats.org/officeDocument/2006/relationships/image" Target="../media/image153.jpeg"/></Relationships>
</file>

<file path=ppt/slides/_rels/slide6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92.xml"/></Relationships>
</file>

<file path=ppt/slides/_rels/slide6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3.xml"/><Relationship Id="rId1" Type="http://schemas.openxmlformats.org/officeDocument/2006/relationships/slideLayout" Target="../slideLayouts/slideLayout92.xml"/><Relationship Id="rId5" Type="http://schemas.openxmlformats.org/officeDocument/2006/relationships/image" Target="../media/image157.jpeg"/><Relationship Id="rId4" Type="http://schemas.openxmlformats.org/officeDocument/2006/relationships/image" Target="../media/image156.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92.xml"/><Relationship Id="rId4" Type="http://schemas.openxmlformats.org/officeDocument/2006/relationships/image" Target="../media/image160.png"/></Relationships>
</file>

<file path=ppt/slides/_rels/slide7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92.xml"/><Relationship Id="rId5" Type="http://schemas.openxmlformats.org/officeDocument/2006/relationships/image" Target="../media/image164.jpeg"/><Relationship Id="rId4" Type="http://schemas.openxmlformats.org/officeDocument/2006/relationships/image" Target="../media/image163.jpeg"/></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7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0.xml"/></Relationships>
</file>

<file path=ppt/slides/_rels/slide7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90.xml"/><Relationship Id="rId5" Type="http://schemas.openxmlformats.org/officeDocument/2006/relationships/image" Target="../media/image170.jpeg"/><Relationship Id="rId4" Type="http://schemas.openxmlformats.org/officeDocument/2006/relationships/image" Target="../media/image169.png"/></Relationships>
</file>

<file path=ppt/slides/_rels/slide75.xml.rels><?xml version="1.0" encoding="UTF-8" standalone="yes"?>
<Relationships xmlns="http://schemas.openxmlformats.org/package/2006/relationships"><Relationship Id="rId3" Type="http://schemas.openxmlformats.org/officeDocument/2006/relationships/image" Target="../media/image171.gif"/><Relationship Id="rId2" Type="http://schemas.openxmlformats.org/officeDocument/2006/relationships/notesSlide" Target="../notesSlides/notesSlide25.xml"/><Relationship Id="rId1" Type="http://schemas.openxmlformats.org/officeDocument/2006/relationships/slideLayout" Target="../slideLayouts/slideLayout90.xml"/><Relationship Id="rId4" Type="http://schemas.openxmlformats.org/officeDocument/2006/relationships/image" Target="../media/image172.gif"/></Relationships>
</file>

<file path=ppt/slides/_rels/slide7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7772400" cy="1470025"/>
          </a:xfrm>
        </p:spPr>
        <p:txBody>
          <a:bodyPr>
            <a:noAutofit/>
          </a:bodyPr>
          <a:lstStyle/>
          <a:p>
            <a:r>
              <a:rPr lang="en-US" sz="6000" dirty="0">
                <a:latin typeface="Britannic Bold" panose="020B0903060703020204" pitchFamily="34" charset="0"/>
              </a:rPr>
              <a:t>CULTURAL ORIENTATION</a:t>
            </a:r>
          </a:p>
        </p:txBody>
      </p:sp>
      <p:pic>
        <p:nvPicPr>
          <p:cNvPr id="1026" name="Picture 2" descr="I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636009"/>
            <a:ext cx="3061605" cy="185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802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w-to-draw-a-bridge-step-6_1_000000014110_5.jpg"/>
          <p:cNvPicPr>
            <a:picLocks noChangeAspect="1"/>
          </p:cNvPicPr>
          <p:nvPr/>
        </p:nvPicPr>
        <p:blipFill>
          <a:blip r:embed="rId2" cstate="print"/>
          <a:stretch>
            <a:fillRect/>
          </a:stretch>
        </p:blipFill>
        <p:spPr>
          <a:xfrm>
            <a:off x="2225895" y="2652388"/>
            <a:ext cx="4813902" cy="2062179"/>
          </a:xfrm>
          <a:prstGeom prst="rect">
            <a:avLst/>
          </a:prstGeom>
        </p:spPr>
      </p:pic>
      <p:sp>
        <p:nvSpPr>
          <p:cNvPr id="2" name="Title 1"/>
          <p:cNvSpPr>
            <a:spLocks noGrp="1"/>
          </p:cNvSpPr>
          <p:nvPr>
            <p:ph type="title"/>
          </p:nvPr>
        </p:nvSpPr>
        <p:spPr>
          <a:xfrm>
            <a:off x="-14785" y="490536"/>
            <a:ext cx="8229600" cy="1066800"/>
          </a:xfrm>
        </p:spPr>
        <p:txBody>
          <a:bodyPr>
            <a:normAutofit/>
          </a:bodyPr>
          <a:lstStyle/>
          <a:p>
            <a:r>
              <a:rPr lang="en-US" dirty="0">
                <a:latin typeface="Arial Unicode MS" pitchFamily="34" charset="-128"/>
                <a:ea typeface="Arial Unicode MS" pitchFamily="34" charset="-128"/>
                <a:cs typeface="Arial Unicode MS" pitchFamily="34" charset="-128"/>
              </a:rPr>
              <a:t>Connect you to Basic Needs</a:t>
            </a:r>
          </a:p>
        </p:txBody>
      </p:sp>
      <p:pic>
        <p:nvPicPr>
          <p:cNvPr id="10248" name="Picture 8" descr="http://cliparts.co/cliparts/kTK/548/kTK548ETj.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758" y="2323801"/>
            <a:ext cx="1752600" cy="118787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www.clker.com/cliparts/f/a/f/7/11949855701035143047my_house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4458" y="1006542"/>
            <a:ext cx="1585700" cy="1181347"/>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images.clipartpanda.com/kids-summer-clothes-clipart-kids-clothing-clipartkids-winter-coat-clip-artwarm-clothes-cliparts-stock-vector-and-yjf1cvs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9797" y="3530050"/>
            <a:ext cx="1767385" cy="1577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5315876"/>
            <a:ext cx="4962317" cy="584775"/>
          </a:xfrm>
          <a:prstGeom prst="rect">
            <a:avLst/>
          </a:prstGeom>
          <a:noFill/>
        </p:spPr>
        <p:txBody>
          <a:bodyPr wrap="square" rtlCol="0">
            <a:spAutoFit/>
          </a:bodyPr>
          <a:lstStyle/>
          <a:p>
            <a:r>
              <a:rPr lang="en-US" sz="1600" i="1" dirty="0"/>
              <a:t>Your wants may be different than </a:t>
            </a:r>
          </a:p>
          <a:p>
            <a:r>
              <a:rPr lang="en-US" sz="1600" i="1" dirty="0"/>
              <a:t>what the government says is a basic need. </a:t>
            </a:r>
          </a:p>
        </p:txBody>
      </p:sp>
      <p:pic>
        <p:nvPicPr>
          <p:cNvPr id="10246" name="Picture 6" descr="http://www.foodnavigator-usa.com/var/plain_site/storage/images/publications/food-beverage-nutrition/foodnavigator-usa.com/markets/us-organic-food-market-to-grow-14-from-2013-18/8668340-1-eng-GB/US-organic-food-market-to-grow-14-from-2013-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1219200"/>
            <a:ext cx="2106366" cy="1401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69" y="3172751"/>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896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3650"/>
            <a:ext cx="8229600" cy="1066800"/>
          </a:xfrm>
        </p:spPr>
        <p:txBody>
          <a:bodyPr/>
          <a:lstStyle/>
          <a:p>
            <a:r>
              <a:rPr lang="en-US" dirty="0">
                <a:latin typeface="Arial Unicode MS" pitchFamily="34" charset="-128"/>
                <a:ea typeface="Arial Unicode MS" pitchFamily="34" charset="-128"/>
                <a:cs typeface="Arial Unicode MS" pitchFamily="34" charset="-128"/>
              </a:rPr>
              <a:t>Provide Core Services</a:t>
            </a:r>
          </a:p>
        </p:txBody>
      </p:sp>
      <p:pic>
        <p:nvPicPr>
          <p:cNvPr id="6" name="Picture 5" descr="how-to-draw-a-bridge-step-6_1_000000014110_5.jpg"/>
          <p:cNvPicPr>
            <a:picLocks noChangeAspect="1"/>
          </p:cNvPicPr>
          <p:nvPr/>
        </p:nvPicPr>
        <p:blipFill>
          <a:blip r:embed="rId2" cstate="print"/>
          <a:stretch>
            <a:fillRect/>
          </a:stretch>
        </p:blipFill>
        <p:spPr>
          <a:xfrm>
            <a:off x="2590800" y="3048000"/>
            <a:ext cx="4091228" cy="1752600"/>
          </a:xfrm>
          <a:prstGeom prst="rect">
            <a:avLst/>
          </a:prstGeom>
        </p:spPr>
      </p:pic>
      <p:pic>
        <p:nvPicPr>
          <p:cNvPr id="11266" name="Picture 2" descr="http://www.immihelp.com/docs/images/sample-social-security-number-car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6019" y="1987727"/>
            <a:ext cx="1833981" cy="110621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media.linkonlineworld.com/img/UserArticles/2011/5/12-5-2011-2-38-472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0338" y="3246617"/>
            <a:ext cx="1771639" cy="147636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fall09hpm101sweden.providence.wikispaces.net/file/view/wiki.jpg/109325185/571x388/wik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5750" y="4947291"/>
            <a:ext cx="2272449" cy="1522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6755" y="5525225"/>
            <a:ext cx="5334000" cy="923330"/>
          </a:xfrm>
          <a:prstGeom prst="rect">
            <a:avLst/>
          </a:prstGeom>
          <a:noFill/>
        </p:spPr>
        <p:txBody>
          <a:bodyPr wrap="square" rtlCol="0">
            <a:spAutoFit/>
          </a:bodyPr>
          <a:lstStyle/>
          <a:p>
            <a:r>
              <a:rPr lang="en-US" i="1" dirty="0"/>
              <a:t>IRIS provides core services, such as applying for public assistance, social security, school enrollment, and connection to health care.</a:t>
            </a:r>
          </a:p>
        </p:txBody>
      </p:sp>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5" y="34290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741" y="698582"/>
            <a:ext cx="34290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0169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7732"/>
            <a:ext cx="8229600" cy="1066800"/>
          </a:xfrm>
        </p:spPr>
        <p:txBody>
          <a:bodyPr>
            <a:normAutofit/>
          </a:bodyPr>
          <a:lstStyle/>
          <a:p>
            <a:pPr algn="ctr"/>
            <a:r>
              <a:rPr lang="en-US" b="1" dirty="0"/>
              <a:t>Important Documents</a:t>
            </a:r>
          </a:p>
        </p:txBody>
      </p:sp>
      <p:sp>
        <p:nvSpPr>
          <p:cNvPr id="12" name="Content Placeholder 11"/>
          <p:cNvSpPr>
            <a:spLocks noGrp="1"/>
          </p:cNvSpPr>
          <p:nvPr>
            <p:ph idx="1"/>
          </p:nvPr>
        </p:nvSpPr>
        <p:spPr>
          <a:xfrm>
            <a:off x="533400" y="1828800"/>
            <a:ext cx="8229600" cy="4325112"/>
          </a:xfrm>
        </p:spPr>
        <p:txBody>
          <a:bodyPr/>
          <a:lstStyle/>
          <a:p>
            <a:pPr>
              <a:buNone/>
            </a:pPr>
            <a:endParaRPr lang="en-US" dirty="0"/>
          </a:p>
          <a:p>
            <a:endParaRPr lang="en-US" dirty="0"/>
          </a:p>
        </p:txBody>
      </p:sp>
      <p:pic>
        <p:nvPicPr>
          <p:cNvPr id="46082" name="Picture 2" descr="http://disaster.nicholasherold.com/wp-content/uploads/2014/07/fly-around-the-world.jpg"/>
          <p:cNvPicPr>
            <a:picLocks noChangeAspect="1" noChangeArrowheads="1"/>
          </p:cNvPicPr>
          <p:nvPr/>
        </p:nvPicPr>
        <p:blipFill>
          <a:blip r:embed="rId2" cstate="print"/>
          <a:srcRect/>
          <a:stretch>
            <a:fillRect/>
          </a:stretch>
        </p:blipFill>
        <p:spPr bwMode="auto">
          <a:xfrm>
            <a:off x="3048031" y="1905000"/>
            <a:ext cx="2551355" cy="3236794"/>
          </a:xfrm>
          <a:prstGeom prst="rect">
            <a:avLst/>
          </a:prstGeom>
          <a:noFill/>
        </p:spPr>
      </p:pic>
      <p:sp>
        <p:nvSpPr>
          <p:cNvPr id="14" name="TextBox 13"/>
          <p:cNvSpPr txBox="1"/>
          <p:nvPr/>
        </p:nvSpPr>
        <p:spPr>
          <a:xfrm>
            <a:off x="0" y="4909251"/>
            <a:ext cx="9220200" cy="660245"/>
          </a:xfrm>
          <a:prstGeom prst="rect">
            <a:avLst/>
          </a:prstGeom>
          <a:noFill/>
        </p:spPr>
        <p:txBody>
          <a:bodyPr wrap="square" rtlCol="0">
            <a:spAutoFit/>
          </a:bodyPr>
          <a:lstStyle/>
          <a:p>
            <a:pPr algn="ctr">
              <a:lnSpc>
                <a:spcPct val="150000"/>
              </a:lnSpc>
            </a:pPr>
            <a:r>
              <a:rPr lang="en-US" sz="2800" b="1" dirty="0">
                <a:solidFill>
                  <a:srgbClr val="614219">
                    <a:lumMod val="50000"/>
                  </a:srgbClr>
                </a:solidFill>
              </a:rPr>
              <a:t>What Important Documents Do You Have?</a:t>
            </a:r>
          </a:p>
        </p:txBody>
      </p:sp>
    </p:spTree>
    <p:extLst>
      <p:ext uri="{BB962C8B-B14F-4D97-AF65-F5344CB8AC3E}">
        <p14:creationId xmlns:p14="http://schemas.microsoft.com/office/powerpoint/2010/main" val="1599709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678"/>
            <a:ext cx="8229600" cy="1066800"/>
          </a:xfrm>
        </p:spPr>
        <p:txBody>
          <a:bodyPr/>
          <a:lstStyle/>
          <a:p>
            <a:pPr algn="ctr"/>
            <a:r>
              <a:rPr lang="en-US" dirty="0"/>
              <a:t>Refugee Status/I-94</a:t>
            </a:r>
          </a:p>
        </p:txBody>
      </p:sp>
      <p:sp>
        <p:nvSpPr>
          <p:cNvPr id="3" name="Content Placeholder 2"/>
          <p:cNvSpPr>
            <a:spLocks noGrp="1"/>
          </p:cNvSpPr>
          <p:nvPr>
            <p:ph sz="half" idx="1"/>
          </p:nvPr>
        </p:nvSpPr>
        <p:spPr>
          <a:xfrm>
            <a:off x="5219" y="1766158"/>
            <a:ext cx="3886200" cy="4525963"/>
          </a:xfrm>
        </p:spPr>
        <p:txBody>
          <a:bodyPr>
            <a:normAutofit fontScale="92500" lnSpcReduction="20000"/>
          </a:bodyPr>
          <a:lstStyle/>
          <a:p>
            <a:pPr lvl="0"/>
            <a:r>
              <a:rPr lang="en-US" dirty="0"/>
              <a:t>Your official status in the United States is “</a:t>
            </a:r>
            <a:r>
              <a:rPr lang="en-US" b="1" u="sng" dirty="0"/>
              <a:t>Refugee</a:t>
            </a:r>
            <a:r>
              <a:rPr lang="en-US" dirty="0"/>
              <a:t>”-</a:t>
            </a:r>
            <a:r>
              <a:rPr lang="en-US" u="sng" dirty="0"/>
              <a:t>  </a:t>
            </a:r>
            <a:r>
              <a:rPr lang="en-US" dirty="0"/>
              <a:t>(This is your current legal status in the US – you can work, go to school, don’t need to walk around with the documents constantly) </a:t>
            </a:r>
          </a:p>
          <a:p>
            <a:pPr marL="109728" lvl="0" indent="0">
              <a:buNone/>
            </a:pPr>
            <a:endParaRPr lang="en-US" sz="900" dirty="0"/>
          </a:p>
          <a:p>
            <a:pPr lvl="0"/>
            <a:r>
              <a:rPr lang="en-US" b="1" dirty="0"/>
              <a:t>I-94: </a:t>
            </a:r>
            <a:r>
              <a:rPr lang="en-US" dirty="0"/>
              <a:t>This is the legal document that shows your refugee status and shows you are eligible for certain services.   (keep in a safe place!)</a:t>
            </a:r>
          </a:p>
          <a:p>
            <a:pPr marL="109728" lvl="0" indent="0">
              <a:buNone/>
            </a:pPr>
            <a:endParaRPr lang="en-US" sz="900" dirty="0"/>
          </a:p>
          <a:p>
            <a:pPr lvl="0"/>
            <a:r>
              <a:rPr lang="en-US" dirty="0"/>
              <a:t>Your official status will change from ‘refugee’ to ‘legal permanent resident’ when you are granted your green card</a:t>
            </a:r>
          </a:p>
        </p:txBody>
      </p:sp>
      <p:pic>
        <p:nvPicPr>
          <p:cNvPr id="1026" name="Picture 2" descr="Image result for sample i9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828135" y="2057403"/>
            <a:ext cx="5087266" cy="40420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48200" y="6210449"/>
            <a:ext cx="4495800" cy="369332"/>
          </a:xfrm>
          <a:prstGeom prst="rect">
            <a:avLst/>
          </a:prstGeom>
          <a:noFill/>
        </p:spPr>
        <p:txBody>
          <a:bodyPr wrap="square" rtlCol="0">
            <a:spAutoFit/>
          </a:bodyPr>
          <a:lstStyle/>
          <a:p>
            <a:r>
              <a:rPr lang="en-US" i="1" dirty="0">
                <a:solidFill>
                  <a:prstClr val="black"/>
                </a:solidFill>
              </a:rPr>
              <a:t>Have clients show you their I-94s</a:t>
            </a:r>
          </a:p>
        </p:txBody>
      </p:sp>
    </p:spTree>
    <p:extLst>
      <p:ext uri="{BB962C8B-B14F-4D97-AF65-F5344CB8AC3E}">
        <p14:creationId xmlns:p14="http://schemas.microsoft.com/office/powerpoint/2010/main" val="2727162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382000" cy="1066800"/>
          </a:xfrm>
        </p:spPr>
        <p:txBody>
          <a:bodyPr>
            <a:normAutofit/>
          </a:bodyPr>
          <a:lstStyle/>
          <a:p>
            <a:r>
              <a:rPr lang="en-US" dirty="0"/>
              <a:t>Social Security Card</a:t>
            </a:r>
            <a:endParaRPr lang="en-US" sz="1200" dirty="0"/>
          </a:p>
        </p:txBody>
      </p:sp>
      <p:sp>
        <p:nvSpPr>
          <p:cNvPr id="5" name="TextBox 4"/>
          <p:cNvSpPr txBox="1"/>
          <p:nvPr/>
        </p:nvSpPr>
        <p:spPr>
          <a:xfrm>
            <a:off x="3810000" y="2209804"/>
            <a:ext cx="5334000" cy="4616648"/>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prstClr val="black"/>
                </a:solidFill>
              </a:rPr>
              <a:t>Every person eligible to work in the U.S. is assigned a social security number, including citizens.  The number shows your identity.</a:t>
            </a:r>
          </a:p>
          <a:p>
            <a:endParaRPr lang="en-US" sz="800" dirty="0">
              <a:solidFill>
                <a:prstClr val="black"/>
              </a:solidFill>
            </a:endParaRPr>
          </a:p>
          <a:p>
            <a:pPr marL="285750" indent="-285750">
              <a:buFont typeface="Arial" panose="020B0604020202020204" pitchFamily="34" charset="0"/>
              <a:buChar char="•"/>
            </a:pPr>
            <a:r>
              <a:rPr lang="en-US" sz="1500" dirty="0">
                <a:solidFill>
                  <a:prstClr val="black"/>
                </a:solidFill>
              </a:rPr>
              <a:t>You will need the number to apply for jobs, housing, public assistance of any kind, social services, and a bank account.  Sometimes it is needed to get electricity, telephone, or internet service. </a:t>
            </a:r>
          </a:p>
          <a:p>
            <a:endParaRPr lang="en-US" sz="800" dirty="0">
              <a:solidFill>
                <a:prstClr val="black"/>
              </a:solidFill>
            </a:endParaRPr>
          </a:p>
          <a:p>
            <a:pPr marL="285750" indent="-285750">
              <a:buFont typeface="Arial" panose="020B0604020202020204" pitchFamily="34" charset="0"/>
              <a:buChar char="•"/>
            </a:pPr>
            <a:r>
              <a:rPr lang="en-US" sz="1500" dirty="0">
                <a:solidFill>
                  <a:prstClr val="black"/>
                </a:solidFill>
              </a:rPr>
              <a:t>Memorize your SSN and put the card away in a safe place.</a:t>
            </a:r>
            <a:r>
              <a:rPr lang="en-US" sz="800" dirty="0">
                <a:solidFill>
                  <a:prstClr val="black"/>
                </a:solidFill>
              </a:rPr>
              <a:t> </a:t>
            </a:r>
            <a:r>
              <a:rPr lang="en-US" sz="1500" dirty="0">
                <a:solidFill>
                  <a:prstClr val="black"/>
                </a:solidFill>
              </a:rPr>
              <a:t>Do not carry it with you unless absolutely necessary!</a:t>
            </a:r>
          </a:p>
          <a:p>
            <a:pPr marL="285750" indent="-285750">
              <a:buFont typeface="Arial" panose="020B0604020202020204" pitchFamily="34" charset="0"/>
              <a:buChar char="•"/>
            </a:pPr>
            <a:endParaRPr lang="en-US" sz="1500" dirty="0">
              <a:solidFill>
                <a:prstClr val="black"/>
              </a:solidFill>
            </a:endParaRPr>
          </a:p>
          <a:p>
            <a:pPr marL="285750" indent="-285750">
              <a:buFont typeface="Arial" panose="020B0604020202020204" pitchFamily="34" charset="0"/>
              <a:buChar char="•"/>
            </a:pPr>
            <a:r>
              <a:rPr lang="en-US" sz="1500" dirty="0">
                <a:solidFill>
                  <a:prstClr val="black"/>
                </a:solidFill>
              </a:rPr>
              <a:t>Do not cover it in plastic or bend it.</a:t>
            </a:r>
            <a:endParaRPr lang="en-US" sz="800" dirty="0">
              <a:solidFill>
                <a:prstClr val="black"/>
              </a:solidFill>
            </a:endParaRPr>
          </a:p>
          <a:p>
            <a:endParaRPr lang="en-US" sz="800" dirty="0">
              <a:solidFill>
                <a:prstClr val="black"/>
              </a:solidFill>
            </a:endParaRPr>
          </a:p>
          <a:p>
            <a:pPr marL="285750" indent="-285750">
              <a:buFont typeface="Arial" panose="020B0604020202020204" pitchFamily="34" charset="0"/>
              <a:buChar char="•"/>
            </a:pPr>
            <a:r>
              <a:rPr lang="en-US" sz="1500" b="1" u="sng" dirty="0">
                <a:solidFill>
                  <a:prstClr val="black"/>
                </a:solidFill>
              </a:rPr>
              <a:t>NEVER</a:t>
            </a:r>
            <a:r>
              <a:rPr lang="en-US" sz="1500" dirty="0">
                <a:solidFill>
                  <a:prstClr val="black"/>
                </a:solidFill>
              </a:rPr>
              <a:t> give your SSN to someone over the phone unless you have initiated the call and know exactly who you are talking to and why they need the number. No official government agency will ever call you and ask you to provide your SSN in order to give you a benefit of some kind.</a:t>
            </a:r>
          </a:p>
          <a:p>
            <a:endParaRPr lang="en-US" sz="1500" dirty="0">
              <a:solidFill>
                <a:prstClr val="black"/>
              </a:solidFill>
            </a:endParaRPr>
          </a:p>
        </p:txBody>
      </p:sp>
      <p:pic>
        <p:nvPicPr>
          <p:cNvPr id="4" name="Picture 4" descr="http://www.immihelp.com/docs/images/sample-social-security-number-card.gi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 y="2637430"/>
            <a:ext cx="3838977" cy="2315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4521" y="5121027"/>
            <a:ext cx="3738159" cy="338554"/>
          </a:xfrm>
          <a:prstGeom prst="rect">
            <a:avLst/>
          </a:prstGeom>
          <a:noFill/>
        </p:spPr>
        <p:txBody>
          <a:bodyPr wrap="square" rtlCol="0">
            <a:spAutoFit/>
          </a:bodyPr>
          <a:lstStyle/>
          <a:p>
            <a:r>
              <a:rPr lang="en-US" sz="1600" i="1" dirty="0">
                <a:solidFill>
                  <a:prstClr val="black"/>
                </a:solidFill>
              </a:rPr>
              <a:t>When In Doubt Don’t Give It Out!</a:t>
            </a:r>
          </a:p>
        </p:txBody>
      </p:sp>
    </p:spTree>
    <p:extLst>
      <p:ext uri="{BB962C8B-B14F-4D97-AF65-F5344CB8AC3E}">
        <p14:creationId xmlns:p14="http://schemas.microsoft.com/office/powerpoint/2010/main" val="2178555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14" y="1219200"/>
            <a:ext cx="8382000" cy="1069848"/>
          </a:xfrm>
        </p:spPr>
        <p:txBody>
          <a:bodyPr>
            <a:normAutofit/>
          </a:bodyPr>
          <a:lstStyle/>
          <a:p>
            <a:pPr algn="ctr"/>
            <a:r>
              <a:rPr lang="en-US" dirty="0"/>
              <a:t>DSS/EBT Card</a:t>
            </a:r>
          </a:p>
        </p:txBody>
      </p:sp>
      <p:sp>
        <p:nvSpPr>
          <p:cNvPr id="6" name="Content Placeholder 5"/>
          <p:cNvSpPr>
            <a:spLocks noGrp="1"/>
          </p:cNvSpPr>
          <p:nvPr>
            <p:ph sz="quarter" idx="4"/>
          </p:nvPr>
        </p:nvSpPr>
        <p:spPr>
          <a:xfrm>
            <a:off x="4572031" y="2514662"/>
            <a:ext cx="4264279" cy="3851519"/>
          </a:xfrm>
        </p:spPr>
        <p:txBody>
          <a:bodyPr>
            <a:normAutofit/>
          </a:bodyPr>
          <a:lstStyle/>
          <a:p>
            <a:r>
              <a:rPr lang="en-US" dirty="0"/>
              <a:t>Have you received your EBT card yet?</a:t>
            </a:r>
          </a:p>
          <a:p>
            <a:pPr marL="109728" indent="0">
              <a:buNone/>
            </a:pPr>
            <a:endParaRPr lang="en-US" sz="800" dirty="0"/>
          </a:p>
          <a:p>
            <a:r>
              <a:rPr lang="en-US" dirty="0"/>
              <a:t>Do you know how to use the EBT card and what items you can use the card to purchase?</a:t>
            </a:r>
          </a:p>
          <a:p>
            <a:pPr marL="411480" lvl="1" indent="0">
              <a:buNone/>
            </a:pPr>
            <a:endParaRPr lang="en-US" dirty="0">
              <a:solidFill>
                <a:schemeClr val="tx1"/>
              </a:solidFill>
            </a:endParaRPr>
          </a:p>
          <a:p>
            <a:pPr lvl="1"/>
            <a:r>
              <a:rPr lang="en-US" dirty="0">
                <a:solidFill>
                  <a:schemeClr val="tx1"/>
                </a:solidFill>
              </a:rPr>
              <a:t>When you make a purchase, the receipt shows your remaining balance.</a:t>
            </a:r>
          </a:p>
          <a:p>
            <a:pPr marL="411480" lvl="1" indent="0">
              <a:buNone/>
            </a:pPr>
            <a:endParaRPr lang="en-US" dirty="0"/>
          </a:p>
          <a:p>
            <a:pPr marL="109728" indent="0">
              <a:buNone/>
            </a:pPr>
            <a:r>
              <a:rPr lang="en-US" dirty="0"/>
              <a:t> </a:t>
            </a:r>
            <a:endParaRPr lang="en-US" sz="1800" i="1" dirty="0"/>
          </a:p>
        </p:txBody>
      </p:sp>
      <p:sp>
        <p:nvSpPr>
          <p:cNvPr id="3" name="AutoShape 2" descr="Image result for connecticut DSS car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119743" y="2971800"/>
            <a:ext cx="4564062" cy="255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748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0"/>
            <a:ext cx="8991600" cy="1066800"/>
          </a:xfrm>
        </p:spPr>
        <p:txBody>
          <a:bodyPr>
            <a:normAutofit/>
          </a:bodyPr>
          <a:lstStyle/>
          <a:p>
            <a:r>
              <a:rPr lang="en-US" dirty="0"/>
              <a:t>Medical Insurance Card</a:t>
            </a:r>
            <a:endParaRPr lang="en-US" sz="1200" dirty="0"/>
          </a:p>
        </p:txBody>
      </p:sp>
      <p:sp>
        <p:nvSpPr>
          <p:cNvPr id="4" name="Content Placeholder 3"/>
          <p:cNvSpPr>
            <a:spLocks noGrp="1"/>
          </p:cNvSpPr>
          <p:nvPr>
            <p:ph sz="half" idx="2"/>
          </p:nvPr>
        </p:nvSpPr>
        <p:spPr>
          <a:xfrm>
            <a:off x="4191000" y="2971800"/>
            <a:ext cx="4953000" cy="3333568"/>
          </a:xfrm>
        </p:spPr>
        <p:txBody>
          <a:bodyPr/>
          <a:lstStyle/>
          <a:p>
            <a:pPr>
              <a:lnSpc>
                <a:spcPct val="150000"/>
              </a:lnSpc>
            </a:pPr>
            <a:r>
              <a:rPr lang="en-US" dirty="0"/>
              <a:t>Have you received your HUSKY card?</a:t>
            </a:r>
          </a:p>
          <a:p>
            <a:pPr>
              <a:lnSpc>
                <a:spcPct val="150000"/>
              </a:lnSpc>
            </a:pPr>
            <a:r>
              <a:rPr lang="en-US" dirty="0"/>
              <a:t>Where do you need to bring this card?</a:t>
            </a:r>
          </a:p>
          <a:p>
            <a:pPr lvl="1">
              <a:lnSpc>
                <a:spcPct val="150000"/>
              </a:lnSpc>
            </a:pPr>
            <a:r>
              <a:rPr lang="en-US" dirty="0">
                <a:solidFill>
                  <a:schemeClr val="tx1"/>
                </a:solidFill>
              </a:rPr>
              <a:t>All medical appointments</a:t>
            </a:r>
          </a:p>
          <a:p>
            <a:pPr lvl="1">
              <a:lnSpc>
                <a:spcPct val="150000"/>
              </a:lnSpc>
            </a:pPr>
            <a:r>
              <a:rPr lang="en-US" dirty="0">
                <a:solidFill>
                  <a:schemeClr val="tx1"/>
                </a:solidFill>
              </a:rPr>
              <a:t>The pharmacy for prescriptions</a:t>
            </a: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2039" y="2819400"/>
            <a:ext cx="360140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75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258300" cy="1066800"/>
          </a:xfrm>
        </p:spPr>
        <p:txBody>
          <a:bodyPr>
            <a:normAutofit fontScale="90000"/>
          </a:bodyPr>
          <a:lstStyle/>
          <a:p>
            <a:r>
              <a:rPr lang="en-US" dirty="0"/>
              <a:t>Employment Authorization Document (EAD) </a:t>
            </a:r>
          </a:p>
        </p:txBody>
      </p:sp>
      <p:sp>
        <p:nvSpPr>
          <p:cNvPr id="4" name="Content Placeholder 3"/>
          <p:cNvSpPr>
            <a:spLocks noGrp="1"/>
          </p:cNvSpPr>
          <p:nvPr>
            <p:ph sz="half" idx="2"/>
          </p:nvPr>
        </p:nvSpPr>
        <p:spPr>
          <a:xfrm>
            <a:off x="4038600" y="2895600"/>
            <a:ext cx="4953000" cy="2514600"/>
          </a:xfrm>
        </p:spPr>
        <p:txBody>
          <a:bodyPr>
            <a:normAutofit fontScale="92500" lnSpcReduction="20000"/>
          </a:bodyPr>
          <a:lstStyle/>
          <a:p>
            <a:r>
              <a:rPr lang="en-US" dirty="0"/>
              <a:t>Only for refugees (not SIVs)</a:t>
            </a:r>
          </a:p>
          <a:p>
            <a:endParaRPr lang="en-US" dirty="0"/>
          </a:p>
          <a:p>
            <a:r>
              <a:rPr lang="en-US" dirty="0"/>
              <a:t>Can take around 90 days to arrive</a:t>
            </a:r>
          </a:p>
          <a:p>
            <a:pPr marL="109728" indent="0">
              <a:buNone/>
            </a:pPr>
            <a:endParaRPr lang="en-US" sz="1000" dirty="0"/>
          </a:p>
          <a:p>
            <a:r>
              <a:rPr lang="en-US" dirty="0"/>
              <a:t>Serves as a government-issued photo ID </a:t>
            </a:r>
          </a:p>
          <a:p>
            <a:endParaRPr lang="en-US" sz="800" dirty="0"/>
          </a:p>
          <a:p>
            <a:pPr marL="109728" indent="0">
              <a:buNone/>
            </a:pPr>
            <a:endParaRPr lang="en-US" sz="1000" dirty="0"/>
          </a:p>
          <a:p>
            <a:r>
              <a:rPr lang="en-US" dirty="0"/>
              <a:t>Valid for 2 years but will be replaced by your green card when you apply after one year</a:t>
            </a:r>
          </a:p>
        </p:txBody>
      </p:sp>
      <p:pic>
        <p:nvPicPr>
          <p:cNvPr id="5" name="Picture 2" descr="Image result for new ead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8"/>
            <a:ext cx="3886200" cy="500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276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464273"/>
            <a:ext cx="8229600" cy="1066800"/>
          </a:xfrm>
        </p:spPr>
        <p:txBody>
          <a:bodyPr/>
          <a:lstStyle/>
          <a:p>
            <a:pPr algn="ctr"/>
            <a:r>
              <a:rPr lang="en-US" b="1" dirty="0"/>
              <a:t>Green Card</a:t>
            </a:r>
          </a:p>
        </p:txBody>
      </p:sp>
      <p:sp>
        <p:nvSpPr>
          <p:cNvPr id="4" name="Content Placeholder 3"/>
          <p:cNvSpPr>
            <a:spLocks noGrp="1"/>
          </p:cNvSpPr>
          <p:nvPr>
            <p:ph sz="half" idx="2"/>
          </p:nvPr>
        </p:nvSpPr>
        <p:spPr>
          <a:xfrm>
            <a:off x="148420" y="4343400"/>
            <a:ext cx="8831179" cy="3505200"/>
          </a:xfrm>
        </p:spPr>
        <p:txBody>
          <a:bodyPr/>
          <a:lstStyle/>
          <a:p>
            <a:r>
              <a:rPr lang="en-US" dirty="0"/>
              <a:t>Replaces your EAD card, should be applied for one year after arrival (for refugees).</a:t>
            </a:r>
          </a:p>
          <a:p>
            <a:r>
              <a:rPr lang="en-US" dirty="0"/>
              <a:t>SIVs will get instead of EAD cards (can take up to 4 months).</a:t>
            </a:r>
          </a:p>
          <a:p>
            <a:r>
              <a:rPr lang="en-US" dirty="0"/>
              <a:t>IRIS legal team can help refugees apply for their green card after one year in the U.S.</a:t>
            </a:r>
          </a:p>
        </p:txBody>
      </p:sp>
      <p:pic>
        <p:nvPicPr>
          <p:cNvPr id="2054"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3" y="1548818"/>
            <a:ext cx="4684958" cy="26332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568154" y="1548818"/>
            <a:ext cx="4229100" cy="2647950"/>
          </a:xfrm>
          <a:prstGeom prst="rect">
            <a:avLst/>
          </a:prstGeom>
        </p:spPr>
      </p:pic>
    </p:spTree>
    <p:extLst>
      <p:ext uri="{BB962C8B-B14F-4D97-AF65-F5344CB8AC3E}">
        <p14:creationId xmlns:p14="http://schemas.microsoft.com/office/powerpoint/2010/main" val="337757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902" y="525086"/>
            <a:ext cx="8229600" cy="1066800"/>
          </a:xfrm>
        </p:spPr>
        <p:txBody>
          <a:bodyPr/>
          <a:lstStyle/>
          <a:p>
            <a:pPr algn="ctr"/>
            <a:r>
              <a:rPr lang="en-US" b="1" dirty="0"/>
              <a:t>Budget</a:t>
            </a:r>
          </a:p>
        </p:txBody>
      </p:sp>
      <p:pic>
        <p:nvPicPr>
          <p:cNvPr id="3074" name="Picture 2" descr="http://www.clipartbest.com/cliparts/aTe/jq9/aTejq97T4.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74858" y="2570458"/>
            <a:ext cx="3547688" cy="314454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safemedicinedisposal.org/wp-content/uploads/three-pill-bottles-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681" y="5224043"/>
            <a:ext cx="2113319" cy="1405357"/>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rot="20141212">
            <a:off x="6132678" y="2863948"/>
            <a:ext cx="929235" cy="450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2227504">
            <a:off x="1937528" y="3062317"/>
            <a:ext cx="1060363" cy="521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20039481" flipH="1">
            <a:off x="1943361" y="4718911"/>
            <a:ext cx="960105" cy="522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10846">
            <a:off x="5929232" y="4341530"/>
            <a:ext cx="1040842" cy="45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90653" y="1365073"/>
            <a:ext cx="5677968" cy="830997"/>
          </a:xfrm>
          <a:prstGeom prst="rect">
            <a:avLst/>
          </a:prstGeom>
          <a:noFill/>
        </p:spPr>
        <p:txBody>
          <a:bodyPr wrap="square" rtlCol="0">
            <a:spAutoFit/>
          </a:bodyPr>
          <a:lstStyle/>
          <a:p>
            <a:r>
              <a:rPr lang="en-US" sz="1600" i="1" dirty="0"/>
              <a:t>In order to properly budget, we need to understand how much money we have and where it comes from. Let’s look at your family’s financial assistance. </a:t>
            </a:r>
          </a:p>
        </p:txBody>
      </p:sp>
      <p:pic>
        <p:nvPicPr>
          <p:cNvPr id="8" name="Picture 7"/>
          <p:cNvPicPr>
            <a:picLocks noChangeAspect="1"/>
          </p:cNvPicPr>
          <p:nvPr/>
        </p:nvPicPr>
        <p:blipFill>
          <a:blip r:embed="rId4"/>
          <a:stretch>
            <a:fillRect/>
          </a:stretch>
        </p:blipFill>
        <p:spPr>
          <a:xfrm>
            <a:off x="68364" y="2147899"/>
            <a:ext cx="1752583" cy="2401638"/>
          </a:xfrm>
          <a:prstGeom prst="rect">
            <a:avLst/>
          </a:prstGeom>
        </p:spPr>
      </p:pic>
      <p:pic>
        <p:nvPicPr>
          <p:cNvPr id="9" name="Picture 8"/>
          <p:cNvPicPr>
            <a:picLocks noChangeAspect="1"/>
          </p:cNvPicPr>
          <p:nvPr/>
        </p:nvPicPr>
        <p:blipFill>
          <a:blip r:embed="rId5"/>
          <a:stretch>
            <a:fillRect/>
          </a:stretch>
        </p:blipFill>
        <p:spPr>
          <a:xfrm>
            <a:off x="7113381" y="1848271"/>
            <a:ext cx="2001402" cy="2233272"/>
          </a:xfrm>
          <a:prstGeom prst="rect">
            <a:avLst/>
          </a:prstGeom>
        </p:spPr>
      </p:pic>
      <p:pic>
        <p:nvPicPr>
          <p:cNvPr id="10" name="Picture 9"/>
          <p:cNvPicPr>
            <a:picLocks noChangeAspect="1"/>
          </p:cNvPicPr>
          <p:nvPr/>
        </p:nvPicPr>
        <p:blipFill>
          <a:blip r:embed="rId6"/>
          <a:stretch>
            <a:fillRect/>
          </a:stretch>
        </p:blipFill>
        <p:spPr>
          <a:xfrm>
            <a:off x="6400800" y="5006333"/>
            <a:ext cx="2743200" cy="1702387"/>
          </a:xfrm>
          <a:prstGeom prst="rect">
            <a:avLst/>
          </a:prstGeom>
        </p:spPr>
      </p:pic>
    </p:spTree>
    <p:extLst>
      <p:ext uri="{BB962C8B-B14F-4D97-AF65-F5344CB8AC3E}">
        <p14:creationId xmlns:p14="http://schemas.microsoft.com/office/powerpoint/2010/main" val="939194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We’ll Cover…</a:t>
            </a:r>
          </a:p>
        </p:txBody>
      </p:sp>
      <p:sp>
        <p:nvSpPr>
          <p:cNvPr id="3" name="Content Placeholder 2"/>
          <p:cNvSpPr>
            <a:spLocks noGrp="1"/>
          </p:cNvSpPr>
          <p:nvPr>
            <p:ph sz="half" idx="1"/>
          </p:nvPr>
        </p:nvSpPr>
        <p:spPr/>
        <p:txBody>
          <a:bodyPr>
            <a:normAutofit/>
          </a:bodyPr>
          <a:lstStyle/>
          <a:p>
            <a:pPr>
              <a:lnSpc>
                <a:spcPct val="200000"/>
              </a:lnSpc>
            </a:pPr>
            <a:r>
              <a:rPr lang="en-US" dirty="0"/>
              <a:t>Emergencies &amp; Safety</a:t>
            </a:r>
          </a:p>
          <a:p>
            <a:pPr>
              <a:lnSpc>
                <a:spcPct val="200000"/>
              </a:lnSpc>
            </a:pPr>
            <a:r>
              <a:rPr lang="en-US" dirty="0"/>
              <a:t>Role of Resettlement Agency</a:t>
            </a:r>
          </a:p>
          <a:p>
            <a:pPr>
              <a:lnSpc>
                <a:spcPct val="200000"/>
              </a:lnSpc>
            </a:pPr>
            <a:r>
              <a:rPr lang="en-US" dirty="0"/>
              <a:t>Important Documents</a:t>
            </a:r>
          </a:p>
          <a:p>
            <a:pPr>
              <a:lnSpc>
                <a:spcPct val="200000"/>
              </a:lnSpc>
            </a:pPr>
            <a:r>
              <a:rPr lang="en-US" dirty="0"/>
              <a:t>Money Management</a:t>
            </a:r>
          </a:p>
          <a:p>
            <a:pPr>
              <a:lnSpc>
                <a:spcPct val="200000"/>
              </a:lnSpc>
            </a:pPr>
            <a:r>
              <a:rPr lang="en-US" dirty="0"/>
              <a:t>Rights &amp; Responsibilities</a:t>
            </a:r>
          </a:p>
          <a:p>
            <a:pPr>
              <a:lnSpc>
                <a:spcPct val="200000"/>
              </a:lnSpc>
            </a:pPr>
            <a:r>
              <a:rPr lang="en-US" dirty="0"/>
              <a:t>U.S. Laws</a:t>
            </a:r>
          </a:p>
          <a:p>
            <a:endParaRPr lang="en-US" dirty="0"/>
          </a:p>
        </p:txBody>
      </p:sp>
      <p:sp>
        <p:nvSpPr>
          <p:cNvPr id="4" name="Content Placeholder 3"/>
          <p:cNvSpPr>
            <a:spLocks noGrp="1"/>
          </p:cNvSpPr>
          <p:nvPr>
            <p:ph sz="half" idx="2"/>
          </p:nvPr>
        </p:nvSpPr>
        <p:spPr/>
        <p:txBody>
          <a:bodyPr>
            <a:normAutofit/>
          </a:bodyPr>
          <a:lstStyle/>
          <a:p>
            <a:pPr>
              <a:lnSpc>
                <a:spcPct val="200000"/>
              </a:lnSpc>
            </a:pPr>
            <a:r>
              <a:rPr lang="en-US" dirty="0"/>
              <a:t>Housing</a:t>
            </a:r>
          </a:p>
          <a:p>
            <a:pPr>
              <a:lnSpc>
                <a:spcPct val="200000"/>
              </a:lnSpc>
            </a:pPr>
            <a:r>
              <a:rPr lang="en-US" dirty="0"/>
              <a:t>Health &amp; Hygiene</a:t>
            </a:r>
          </a:p>
          <a:p>
            <a:pPr>
              <a:lnSpc>
                <a:spcPct val="200000"/>
              </a:lnSpc>
            </a:pPr>
            <a:r>
              <a:rPr lang="en-US" dirty="0"/>
              <a:t>Employment</a:t>
            </a:r>
          </a:p>
          <a:p>
            <a:pPr>
              <a:lnSpc>
                <a:spcPct val="200000"/>
              </a:lnSpc>
            </a:pPr>
            <a:r>
              <a:rPr lang="en-US" dirty="0"/>
              <a:t>Education</a:t>
            </a:r>
          </a:p>
          <a:p>
            <a:pPr>
              <a:lnSpc>
                <a:spcPct val="200000"/>
              </a:lnSpc>
            </a:pPr>
            <a:r>
              <a:rPr lang="en-US" dirty="0"/>
              <a:t>U.S. Cultural Norms</a:t>
            </a:r>
          </a:p>
          <a:p>
            <a:pPr>
              <a:lnSpc>
                <a:spcPct val="200000"/>
              </a:lnSpc>
            </a:pPr>
            <a:r>
              <a:rPr lang="en-US" dirty="0"/>
              <a:t>Cultural Adjustment</a:t>
            </a:r>
          </a:p>
        </p:txBody>
      </p:sp>
    </p:spTree>
    <p:extLst>
      <p:ext uri="{BB962C8B-B14F-4D97-AF65-F5344CB8AC3E}">
        <p14:creationId xmlns:p14="http://schemas.microsoft.com/office/powerpoint/2010/main" val="1404791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14500"/>
            <a:ext cx="9144000" cy="4991100"/>
          </a:xfrm>
        </p:spPr>
        <p:txBody>
          <a:bodyPr>
            <a:normAutofit lnSpcReduction="10000"/>
          </a:bodyPr>
          <a:lstStyle/>
          <a:p>
            <a:r>
              <a:rPr lang="en-US" dirty="0" smtClean="0"/>
              <a:t>$</a:t>
            </a:r>
            <a:r>
              <a:rPr lang="en-US" dirty="0" smtClean="0"/>
              <a:t>1075/person</a:t>
            </a:r>
            <a:r>
              <a:rPr lang="en-US" dirty="0"/>
              <a:t/>
            </a:r>
            <a:br>
              <a:rPr lang="en-US" dirty="0"/>
            </a:br>
            <a:endParaRPr lang="en-US" dirty="0"/>
          </a:p>
          <a:p>
            <a:r>
              <a:rPr lang="en-US" dirty="0"/>
              <a:t>One-time Grant</a:t>
            </a:r>
            <a:br>
              <a:rPr lang="en-US" dirty="0"/>
            </a:br>
            <a:endParaRPr lang="en-US" dirty="0"/>
          </a:p>
          <a:p>
            <a:r>
              <a:rPr lang="en-US" dirty="0"/>
              <a:t>Does not need to be repaid</a:t>
            </a:r>
            <a:br>
              <a:rPr lang="en-US" dirty="0"/>
            </a:br>
            <a:endParaRPr lang="en-US" dirty="0"/>
          </a:p>
          <a:p>
            <a:r>
              <a:rPr lang="en-US" dirty="0"/>
              <a:t>Government </a:t>
            </a:r>
            <a:r>
              <a:rPr lang="en-US" b="1" dirty="0"/>
              <a:t>requires</a:t>
            </a:r>
            <a:r>
              <a:rPr lang="en-US" dirty="0"/>
              <a:t> IRIS to use this money to secure Basic Needs (i.e. food, housing, furniture, medicine, etc.) before and after you arrive. </a:t>
            </a:r>
            <a:br>
              <a:rPr lang="en-US" dirty="0"/>
            </a:br>
            <a:endParaRPr lang="en-US" dirty="0"/>
          </a:p>
          <a:p>
            <a:r>
              <a:rPr lang="en-US" dirty="0"/>
              <a:t>This money cannot be given to you directly (government policy).</a:t>
            </a:r>
          </a:p>
        </p:txBody>
      </p:sp>
      <p:sp>
        <p:nvSpPr>
          <p:cNvPr id="2" name="Title 1"/>
          <p:cNvSpPr>
            <a:spLocks noGrp="1"/>
          </p:cNvSpPr>
          <p:nvPr>
            <p:ph type="title"/>
          </p:nvPr>
        </p:nvSpPr>
        <p:spPr>
          <a:xfrm>
            <a:off x="457200" y="609600"/>
            <a:ext cx="8686800" cy="1066800"/>
          </a:xfrm>
        </p:spPr>
        <p:txBody>
          <a:bodyPr/>
          <a:lstStyle/>
          <a:p>
            <a:r>
              <a:rPr lang="en-US" dirty="0"/>
              <a:t>Source 1 - Resettlement Grant </a:t>
            </a:r>
          </a:p>
        </p:txBody>
      </p:sp>
    </p:spTree>
    <p:extLst>
      <p:ext uri="{BB962C8B-B14F-4D97-AF65-F5344CB8AC3E}">
        <p14:creationId xmlns:p14="http://schemas.microsoft.com/office/powerpoint/2010/main" val="421954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24744"/>
            <a:ext cx="8229600" cy="1066800"/>
          </a:xfrm>
        </p:spPr>
        <p:txBody>
          <a:bodyPr>
            <a:normAutofit/>
          </a:bodyPr>
          <a:lstStyle/>
          <a:p>
            <a:r>
              <a:rPr lang="en-US" dirty="0"/>
              <a:t>Source 2 - Public Assistance</a:t>
            </a:r>
          </a:p>
        </p:txBody>
      </p:sp>
      <p:sp>
        <p:nvSpPr>
          <p:cNvPr id="3" name="Content Placeholder 2"/>
          <p:cNvSpPr>
            <a:spLocks noGrp="1"/>
          </p:cNvSpPr>
          <p:nvPr>
            <p:ph idx="1"/>
          </p:nvPr>
        </p:nvSpPr>
        <p:spPr>
          <a:xfrm>
            <a:off x="228600" y="2191544"/>
            <a:ext cx="8229600" cy="4539909"/>
          </a:xfrm>
        </p:spPr>
        <p:txBody>
          <a:bodyPr>
            <a:normAutofit/>
          </a:bodyPr>
          <a:lstStyle/>
          <a:p>
            <a:r>
              <a:rPr lang="en-US" dirty="0"/>
              <a:t>Public Assistance - comes from the State Government (DSS), not IRIS:</a:t>
            </a:r>
            <a:endParaRPr lang="en-US" sz="1700" dirty="0"/>
          </a:p>
          <a:p>
            <a:pPr marL="109728" indent="0">
              <a:buNone/>
            </a:pPr>
            <a:endParaRPr lang="en-US" sz="1700" dirty="0"/>
          </a:p>
          <a:p>
            <a:pPr lvl="1"/>
            <a:r>
              <a:rPr lang="en-US" b="1" dirty="0">
                <a:solidFill>
                  <a:schemeClr val="tx1"/>
                </a:solidFill>
              </a:rPr>
              <a:t>Temporary Family Assistance (TFA) </a:t>
            </a:r>
            <a:r>
              <a:rPr lang="en-US" dirty="0">
                <a:solidFill>
                  <a:schemeClr val="tx1"/>
                </a:solidFill>
              </a:rPr>
              <a:t>– For families (couples with children under 18) OR</a:t>
            </a:r>
          </a:p>
          <a:p>
            <a:pPr lvl="1"/>
            <a:r>
              <a:rPr lang="en-US" b="1" dirty="0">
                <a:solidFill>
                  <a:schemeClr val="tx1"/>
                </a:solidFill>
              </a:rPr>
              <a:t>Refugee Cash Assistance (RCA) </a:t>
            </a:r>
            <a:r>
              <a:rPr lang="en-US" dirty="0">
                <a:solidFill>
                  <a:schemeClr val="tx1"/>
                </a:solidFill>
              </a:rPr>
              <a:t>– For Singles or Couples without children under 18</a:t>
            </a:r>
          </a:p>
          <a:p>
            <a:pPr lvl="1"/>
            <a:r>
              <a:rPr lang="en-US" b="1" dirty="0">
                <a:solidFill>
                  <a:schemeClr val="tx1"/>
                </a:solidFill>
              </a:rPr>
              <a:t>Supplemental Nutrition Assistance Program (SNAP) </a:t>
            </a:r>
            <a:r>
              <a:rPr lang="en-US" dirty="0">
                <a:solidFill>
                  <a:schemeClr val="tx1"/>
                </a:solidFill>
              </a:rPr>
              <a:t>– money to be used only for food</a:t>
            </a:r>
            <a:endParaRPr lang="en-US" b="1" i="1" u="sng" dirty="0">
              <a:solidFill>
                <a:schemeClr val="tx1"/>
              </a:solidFill>
            </a:endParaRPr>
          </a:p>
          <a:p>
            <a:pPr lvl="2"/>
            <a:endParaRPr lang="en-US" b="1" i="1" u="sng" dirty="0"/>
          </a:p>
          <a:p>
            <a:pPr lvl="1"/>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280443" cy="127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662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Finances</a:t>
            </a:r>
          </a:p>
        </p:txBody>
      </p:sp>
      <p:sp>
        <p:nvSpPr>
          <p:cNvPr id="3" name="Content Placeholder 2"/>
          <p:cNvSpPr>
            <a:spLocks noGrp="1"/>
          </p:cNvSpPr>
          <p:nvPr>
            <p:ph sz="half" idx="1"/>
          </p:nvPr>
        </p:nvSpPr>
        <p:spPr>
          <a:xfrm>
            <a:off x="457200" y="2249486"/>
            <a:ext cx="8229600" cy="4525963"/>
          </a:xfrm>
        </p:spPr>
        <p:txBody>
          <a:bodyPr/>
          <a:lstStyle/>
          <a:p>
            <a:r>
              <a:rPr lang="en-US" dirty="0"/>
              <a:t>You are responsible for managing your own personal finances. Learning how to budget is an important skill. </a:t>
            </a:r>
          </a:p>
          <a:p>
            <a:endParaRPr lang="en-US" dirty="0"/>
          </a:p>
          <a:p>
            <a:r>
              <a:rPr lang="en-US" dirty="0"/>
              <a:t>In order to create a budget, it is important for you to know your monthly income and expenses, such as rent, utilities, and groceries. </a:t>
            </a:r>
          </a:p>
          <a:p>
            <a:endParaRPr lang="en-US" dirty="0"/>
          </a:p>
          <a:p>
            <a:r>
              <a:rPr lang="en-US" dirty="0"/>
              <a:t>For budgeting purposes, it will be important to identify what your family </a:t>
            </a:r>
            <a:r>
              <a:rPr lang="en-US" i="1" dirty="0"/>
              <a:t>wants</a:t>
            </a:r>
            <a:r>
              <a:rPr lang="en-US" dirty="0"/>
              <a:t> versus what your family </a:t>
            </a:r>
            <a:r>
              <a:rPr lang="en-US" b="1" dirty="0"/>
              <a:t>needs</a:t>
            </a:r>
            <a:r>
              <a:rPr lang="en-US" dirty="0"/>
              <a:t>. Some of the wanted items may be expensive and unnecessary, and could take away from the needs of your family.</a:t>
            </a:r>
          </a:p>
          <a:p>
            <a:endParaRPr lang="en-US" dirty="0"/>
          </a:p>
          <a:p>
            <a:r>
              <a:rPr lang="en-US" dirty="0"/>
              <a:t>It’s important to take care of your needs and become financially stable before sending money home to family abroad.</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885" y="4572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729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pPr algn="ctr"/>
            <a:r>
              <a:rPr lang="en-US" dirty="0"/>
              <a:t>Grocery Budget Tips</a:t>
            </a:r>
          </a:p>
        </p:txBody>
      </p:sp>
      <p:sp>
        <p:nvSpPr>
          <p:cNvPr id="3" name="Content Placeholder 2"/>
          <p:cNvSpPr>
            <a:spLocks noGrp="1"/>
          </p:cNvSpPr>
          <p:nvPr>
            <p:ph sz="half" idx="1"/>
          </p:nvPr>
        </p:nvSpPr>
        <p:spPr>
          <a:xfrm>
            <a:off x="152401" y="1750286"/>
            <a:ext cx="5919790" cy="4726714"/>
          </a:xfrm>
        </p:spPr>
        <p:txBody>
          <a:bodyPr>
            <a:normAutofit/>
          </a:bodyPr>
          <a:lstStyle/>
          <a:p>
            <a:r>
              <a:rPr lang="en-US" sz="1400" dirty="0">
                <a:solidFill>
                  <a:prstClr val="black"/>
                </a:solidFill>
              </a:rPr>
              <a:t>Know how much money is on your EBT card, what day it is added to your card each month and make a plan so this money will last the entire month. </a:t>
            </a:r>
          </a:p>
          <a:p>
            <a:pPr marL="109728" indent="0">
              <a:buNone/>
            </a:pPr>
            <a:endParaRPr lang="en-US" sz="1400" dirty="0">
              <a:solidFill>
                <a:prstClr val="black"/>
              </a:solidFill>
            </a:endParaRPr>
          </a:p>
          <a:p>
            <a:r>
              <a:rPr lang="en-US" sz="1400" dirty="0">
                <a:solidFill>
                  <a:prstClr val="black"/>
                </a:solidFill>
              </a:rPr>
              <a:t>Have a list and plan ahead what you need, this will help limit the amount of extra  items you are spending money on.</a:t>
            </a:r>
          </a:p>
          <a:p>
            <a:pPr marL="109728" indent="0">
              <a:buNone/>
            </a:pPr>
            <a:r>
              <a:rPr lang="en-US" sz="1400" dirty="0">
                <a:solidFill>
                  <a:prstClr val="black"/>
                </a:solidFill>
              </a:rPr>
              <a:t>  </a:t>
            </a:r>
          </a:p>
          <a:p>
            <a:r>
              <a:rPr lang="en-US" sz="1400" dirty="0">
                <a:solidFill>
                  <a:prstClr val="black"/>
                </a:solidFill>
              </a:rPr>
              <a:t>Pay attention to the unit price  on labels (see example).</a:t>
            </a:r>
          </a:p>
          <a:p>
            <a:pPr marL="109728" indent="0">
              <a:buNone/>
            </a:pPr>
            <a:endParaRPr lang="en-US" sz="1400" dirty="0">
              <a:solidFill>
                <a:prstClr val="black"/>
              </a:solidFill>
            </a:endParaRPr>
          </a:p>
          <a:p>
            <a:r>
              <a:rPr lang="en-US" sz="1400" dirty="0">
                <a:solidFill>
                  <a:prstClr val="black"/>
                </a:solidFill>
              </a:rPr>
              <a:t>Buy off brands (checking the unit price will help to show what the best deal is).</a:t>
            </a:r>
          </a:p>
          <a:p>
            <a:pPr marL="109728" indent="0">
              <a:buNone/>
            </a:pPr>
            <a:endParaRPr lang="en-US" sz="1400" dirty="0">
              <a:solidFill>
                <a:prstClr val="black"/>
              </a:solidFill>
            </a:endParaRPr>
          </a:p>
          <a:p>
            <a:r>
              <a:rPr lang="en-US" sz="1400" dirty="0">
                <a:solidFill>
                  <a:prstClr val="black"/>
                </a:solidFill>
              </a:rPr>
              <a:t>If you can avoid it, do not shop while you are hungry. </a:t>
            </a:r>
          </a:p>
          <a:p>
            <a:pPr marL="109728" indent="0">
              <a:buNone/>
            </a:pPr>
            <a:endParaRPr lang="en-US" sz="1400" dirty="0">
              <a:solidFill>
                <a:prstClr val="black"/>
              </a:solidFill>
            </a:endParaRPr>
          </a:p>
          <a:p>
            <a:r>
              <a:rPr lang="en-US" sz="1400" dirty="0">
                <a:solidFill>
                  <a:prstClr val="black"/>
                </a:solidFill>
              </a:rPr>
              <a:t>Eat leftovers!  Take advantage of your fridge and save leftover food items.  </a:t>
            </a:r>
            <a:endParaRPr lang="en-US" sz="2200" dirty="0"/>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90" y="3781425"/>
            <a:ext cx="2828924" cy="24334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rocery save 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826" y="1427163"/>
            <a:ext cx="1765697" cy="235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381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04" y="697826"/>
            <a:ext cx="8229600" cy="1066800"/>
          </a:xfrm>
        </p:spPr>
        <p:txBody>
          <a:bodyPr/>
          <a:lstStyle/>
          <a:p>
            <a:r>
              <a:rPr lang="en-US" dirty="0"/>
              <a:t>Responsibility - Travel Loan</a:t>
            </a:r>
          </a:p>
        </p:txBody>
      </p:sp>
      <p:pic>
        <p:nvPicPr>
          <p:cNvPr id="8" name="Picture 8" descr="Image result for no plane and world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8795" y="1684217"/>
            <a:ext cx="1155025" cy="5775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images.clipartpanda.com/money-clip-art-nTXkeLMTB.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1477" y="904675"/>
            <a:ext cx="1307580" cy="7583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67784" y="2590800"/>
            <a:ext cx="4126088" cy="3816429"/>
          </a:xfrm>
          <a:prstGeom prst="rect">
            <a:avLst/>
          </a:prstGeom>
          <a:noFill/>
        </p:spPr>
        <p:txBody>
          <a:bodyPr wrap="square" rtlCol="0">
            <a:spAutoFit/>
          </a:bodyPr>
          <a:lstStyle/>
          <a:p>
            <a:pPr lvl="0"/>
            <a:endParaRPr lang="en-US" sz="800" u="sng" dirty="0"/>
          </a:p>
          <a:p>
            <a:pPr marL="285750" lvl="0" indent="-285750">
              <a:buFont typeface="Arial" panose="020B0604020202020204" pitchFamily="34" charset="0"/>
              <a:buChar char="•"/>
            </a:pPr>
            <a:r>
              <a:rPr lang="en-US" sz="1400" dirty="0"/>
              <a:t>Do you remember signing an agreement before you left ______ </a:t>
            </a:r>
            <a:r>
              <a:rPr lang="en-US" sz="1400" i="1" dirty="0"/>
              <a:t>(country) </a:t>
            </a:r>
            <a:r>
              <a:rPr lang="en-US" sz="1400" dirty="0"/>
              <a:t>that you would pay a certain amount for your travel expenses? </a:t>
            </a:r>
          </a:p>
          <a:p>
            <a:pPr lvl="0"/>
            <a:endParaRPr lang="en-US" sz="800" dirty="0"/>
          </a:p>
          <a:p>
            <a:pPr marL="285750" lvl="0" indent="-285750">
              <a:buFont typeface="Arial" panose="020B0604020202020204" pitchFamily="34" charset="0"/>
              <a:buChar char="•"/>
            </a:pPr>
            <a:r>
              <a:rPr lang="en-US" sz="1400" dirty="0"/>
              <a:t>You will get a bill in the mail 4-5 months after arrival. It will tell you how much you must pay each month. </a:t>
            </a:r>
          </a:p>
          <a:p>
            <a:pPr lvl="0"/>
            <a:endParaRPr lang="en-US" sz="800" dirty="0"/>
          </a:p>
          <a:p>
            <a:pPr marL="285750" lvl="0" indent="-285750">
              <a:buFont typeface="Arial" panose="020B0604020202020204" pitchFamily="34" charset="0"/>
              <a:buChar char="•"/>
            </a:pPr>
            <a:r>
              <a:rPr lang="en-US" sz="1400" dirty="0"/>
              <a:t>What do you think you should do if you can’t pay the full amount? </a:t>
            </a:r>
          </a:p>
          <a:p>
            <a:pPr marL="742950" lvl="1" indent="-285750">
              <a:buFont typeface="Arial" panose="020B0604020202020204" pitchFamily="34" charset="0"/>
              <a:buChar char="•"/>
            </a:pPr>
            <a:r>
              <a:rPr lang="en-US" sz="1400" dirty="0"/>
              <a:t>importance of calling! </a:t>
            </a:r>
          </a:p>
          <a:p>
            <a:pPr lvl="1"/>
            <a:endParaRPr lang="en-US" sz="800" dirty="0"/>
          </a:p>
          <a:p>
            <a:pPr marL="285750" lvl="0" indent="-285750">
              <a:buFont typeface="Arial" panose="020B0604020202020204" pitchFamily="34" charset="0"/>
              <a:buChar char="•"/>
            </a:pPr>
            <a:r>
              <a:rPr lang="en-US" sz="1400" dirty="0"/>
              <a:t>It’s important to repay the entire loan</a:t>
            </a:r>
          </a:p>
          <a:p>
            <a:pPr lvl="1"/>
            <a:r>
              <a:rPr lang="en-US" sz="1400" i="1" dirty="0"/>
              <a:t>(credit, pool of money to bring other refugees,  could affect citizenship application)</a:t>
            </a:r>
            <a:r>
              <a:rPr lang="en-US" sz="1400" dirty="0"/>
              <a:t>.</a:t>
            </a:r>
          </a:p>
          <a:p>
            <a:endParaRPr lang="en-US" sz="1400"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38200" y="1530169"/>
            <a:ext cx="3929062"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3167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18" y="597027"/>
            <a:ext cx="8382000" cy="1069848"/>
          </a:xfrm>
        </p:spPr>
        <p:txBody>
          <a:bodyPr/>
          <a:lstStyle/>
          <a:p>
            <a:r>
              <a:rPr lang="en-US" dirty="0"/>
              <a:t>Responsibility - Selective Service</a:t>
            </a:r>
          </a:p>
        </p:txBody>
      </p:sp>
      <p:sp>
        <p:nvSpPr>
          <p:cNvPr id="6" name="Text Placeholder 5"/>
          <p:cNvSpPr>
            <a:spLocks noGrp="1"/>
          </p:cNvSpPr>
          <p:nvPr>
            <p:ph type="body" idx="1"/>
          </p:nvPr>
        </p:nvSpPr>
        <p:spPr>
          <a:xfrm>
            <a:off x="381002" y="1676401"/>
            <a:ext cx="4565073" cy="4830889"/>
          </a:xfrm>
        </p:spPr>
        <p:txBody>
          <a:bodyPr/>
          <a:lstStyle/>
          <a:p>
            <a:r>
              <a:rPr lang="en-US" sz="1800" b="0" dirty="0">
                <a:solidFill>
                  <a:schemeClr val="tx2">
                    <a:lumMod val="50000"/>
                  </a:schemeClr>
                </a:solidFill>
              </a:rPr>
              <a:t>All men between the ages of 18-25 (until turning 26) living in the U.S. are required  </a:t>
            </a:r>
            <a:r>
              <a:rPr lang="en-US" sz="1800" b="0" u="sng" dirty="0">
                <a:solidFill>
                  <a:schemeClr val="tx2">
                    <a:lumMod val="50000"/>
                  </a:schemeClr>
                </a:solidFill>
              </a:rPr>
              <a:t>by law </a:t>
            </a:r>
            <a:r>
              <a:rPr lang="en-US" sz="1800" b="0" dirty="0">
                <a:solidFill>
                  <a:schemeClr val="tx2">
                    <a:lumMod val="50000"/>
                  </a:schemeClr>
                </a:solidFill>
              </a:rPr>
              <a:t>to register for selective service with the military. (Failing to do so can result in a fine up to $250,000 and/or jail time up to 5 years).</a:t>
            </a:r>
          </a:p>
          <a:p>
            <a:endParaRPr lang="en-US" sz="1800" b="0" dirty="0">
              <a:solidFill>
                <a:schemeClr val="tx2">
                  <a:lumMod val="50000"/>
                </a:schemeClr>
              </a:solidFill>
            </a:endParaRPr>
          </a:p>
          <a:p>
            <a:r>
              <a:rPr lang="en-US" sz="1800" b="0" dirty="0">
                <a:solidFill>
                  <a:schemeClr val="tx2">
                    <a:lumMod val="50000"/>
                  </a:schemeClr>
                </a:solidFill>
              </a:rPr>
              <a:t>If the U.S. goes to war and there are not enough people already in the military, they may require people on this list to join the military. </a:t>
            </a:r>
          </a:p>
          <a:p>
            <a:endParaRPr lang="en-US" sz="1800" b="0" dirty="0">
              <a:solidFill>
                <a:schemeClr val="tx2">
                  <a:lumMod val="50000"/>
                </a:schemeClr>
              </a:solidFill>
            </a:endParaRPr>
          </a:p>
          <a:p>
            <a:r>
              <a:rPr lang="en-US" sz="1800" b="0" dirty="0">
                <a:solidFill>
                  <a:schemeClr val="tx2">
                    <a:lumMod val="50000"/>
                  </a:schemeClr>
                </a:solidFill>
              </a:rPr>
              <a:t>This is very unlikely to happen.</a:t>
            </a:r>
          </a:p>
          <a:p>
            <a:endParaRPr lang="en-US" sz="1800" b="0" dirty="0">
              <a:solidFill>
                <a:schemeClr val="tx2">
                  <a:lumMod val="50000"/>
                </a:schemeClr>
              </a:solidFill>
            </a:endParaRPr>
          </a:p>
          <a:p>
            <a:r>
              <a:rPr lang="en-US" sz="1800" b="0" dirty="0">
                <a:solidFill>
                  <a:schemeClr val="tx2">
                    <a:lumMod val="50000"/>
                  </a:schemeClr>
                </a:solidFill>
              </a:rPr>
              <a:t>Note: Help family fill out/mail selective service if you have not yet done so. </a:t>
            </a:r>
          </a:p>
        </p:txBody>
      </p:sp>
      <p:pic>
        <p:nvPicPr>
          <p:cNvPr id="78850" name="Picture 2" descr="http://purplemotes.net/extras/selective-service-form-1.jpg"/>
          <p:cNvPicPr>
            <a:picLocks noChangeAspect="1" noChangeArrowheads="1"/>
          </p:cNvPicPr>
          <p:nvPr/>
        </p:nvPicPr>
        <p:blipFill>
          <a:blip r:embed="rId2" cstate="print"/>
          <a:srcRect/>
          <a:stretch>
            <a:fillRect/>
          </a:stretch>
        </p:blipFill>
        <p:spPr bwMode="auto">
          <a:xfrm>
            <a:off x="5419727" y="1666875"/>
            <a:ext cx="3190875" cy="4962525"/>
          </a:xfrm>
          <a:prstGeom prst="rect">
            <a:avLst/>
          </a:prstGeom>
          <a:noFill/>
        </p:spPr>
      </p:pic>
    </p:spTree>
    <p:extLst>
      <p:ext uri="{BB962C8B-B14F-4D97-AF65-F5344CB8AC3E}">
        <p14:creationId xmlns:p14="http://schemas.microsoft.com/office/powerpoint/2010/main" val="3060055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763000" cy="1527048"/>
          </a:xfrm>
        </p:spPr>
        <p:txBody>
          <a:bodyPr>
            <a:normAutofit/>
          </a:bodyPr>
          <a:lstStyle/>
          <a:p>
            <a:r>
              <a:rPr lang="en-US" sz="3800" dirty="0"/>
              <a:t>Responsibility: AR-11</a:t>
            </a:r>
          </a:p>
        </p:txBody>
      </p:sp>
      <p:sp>
        <p:nvSpPr>
          <p:cNvPr id="6" name="Text Placeholder 5"/>
          <p:cNvSpPr>
            <a:spLocks noGrp="1"/>
          </p:cNvSpPr>
          <p:nvPr>
            <p:ph type="body" idx="1"/>
          </p:nvPr>
        </p:nvSpPr>
        <p:spPr>
          <a:xfrm>
            <a:off x="381000" y="2133600"/>
            <a:ext cx="4041648" cy="4038600"/>
          </a:xfrm>
        </p:spPr>
        <p:txBody>
          <a:bodyPr/>
          <a:lstStyle/>
          <a:p>
            <a:r>
              <a:rPr lang="en-US" b="0" dirty="0">
                <a:solidFill>
                  <a:schemeClr val="tx2">
                    <a:lumMod val="50000"/>
                  </a:schemeClr>
                </a:solidFill>
              </a:rPr>
              <a:t>Until you become a U.S. citizen, you must inform the government any time you change addresses.</a:t>
            </a:r>
          </a:p>
          <a:p>
            <a:endParaRPr lang="en-US" b="0" dirty="0">
              <a:solidFill>
                <a:schemeClr val="tx2">
                  <a:lumMod val="50000"/>
                </a:schemeClr>
              </a:solidFill>
            </a:endParaRPr>
          </a:p>
          <a:p>
            <a:r>
              <a:rPr lang="en-US" b="0" dirty="0">
                <a:solidFill>
                  <a:schemeClr val="tx2">
                    <a:lumMod val="50000"/>
                  </a:schemeClr>
                </a:solidFill>
              </a:rPr>
              <a:t> To do this, you can complete one AR-11 form per person online.</a:t>
            </a:r>
          </a:p>
          <a:p>
            <a:endParaRPr lang="en-US" b="0" u="sng" dirty="0">
              <a:solidFill>
                <a:schemeClr val="tx2">
                  <a:lumMod val="50000"/>
                </a:schemeClr>
              </a:solidFill>
            </a:endParaRPr>
          </a:p>
          <a:p>
            <a:r>
              <a:rPr lang="en-US" b="0" dirty="0">
                <a:solidFill>
                  <a:schemeClr val="tx2">
                    <a:lumMod val="50000"/>
                  </a:schemeClr>
                </a:solidFill>
              </a:rPr>
              <a:t>This informs US Citizen and Immigrant Services of your new address.</a:t>
            </a:r>
          </a:p>
          <a:p>
            <a:endParaRPr lang="en-US" b="0" i="1" dirty="0">
              <a:solidFill>
                <a:schemeClr val="tx2">
                  <a:lumMod val="50000"/>
                </a:schemeClr>
              </a:solidFill>
            </a:endParaRPr>
          </a:p>
          <a:p>
            <a:r>
              <a:rPr lang="en-US" b="0" dirty="0">
                <a:solidFill>
                  <a:schemeClr val="tx2">
                    <a:lumMod val="50000"/>
                  </a:schemeClr>
                </a:solidFill>
              </a:rPr>
              <a:t>It must be submitted within </a:t>
            </a:r>
            <a:r>
              <a:rPr lang="en-US" dirty="0">
                <a:solidFill>
                  <a:schemeClr val="tx2">
                    <a:lumMod val="50000"/>
                  </a:schemeClr>
                </a:solidFill>
              </a:rPr>
              <a:t>10 days</a:t>
            </a:r>
            <a:r>
              <a:rPr lang="en-US" b="0" dirty="0">
                <a:solidFill>
                  <a:schemeClr val="tx2">
                    <a:lumMod val="50000"/>
                  </a:schemeClr>
                </a:solidFill>
              </a:rPr>
              <a:t> of moving. </a:t>
            </a:r>
          </a:p>
        </p:txBody>
      </p:sp>
      <p:pic>
        <p:nvPicPr>
          <p:cNvPr id="77826" name="Picture 2" descr="http://formupack.com/pdf-forms/federal/uscis-citizenshipimmigrationservices/FederalUSCIS_ar-11_sr_20120125_Page_1.png"/>
          <p:cNvPicPr>
            <a:picLocks noChangeAspect="1" noChangeArrowheads="1"/>
          </p:cNvPicPr>
          <p:nvPr/>
        </p:nvPicPr>
        <p:blipFill>
          <a:blip r:embed="rId2" cstate="print"/>
          <a:srcRect/>
          <a:stretch>
            <a:fillRect/>
          </a:stretch>
        </p:blipFill>
        <p:spPr bwMode="auto">
          <a:xfrm>
            <a:off x="4572000" y="914400"/>
            <a:ext cx="4361682" cy="5638800"/>
          </a:xfrm>
          <a:prstGeom prst="rect">
            <a:avLst/>
          </a:prstGeom>
          <a:noFill/>
        </p:spPr>
      </p:pic>
    </p:spTree>
    <p:extLst>
      <p:ext uri="{BB962C8B-B14F-4D97-AF65-F5344CB8AC3E}">
        <p14:creationId xmlns:p14="http://schemas.microsoft.com/office/powerpoint/2010/main" val="2396615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19200"/>
            <a:ext cx="8229600" cy="1066800"/>
          </a:xfrm>
        </p:spPr>
        <p:txBody>
          <a:bodyPr/>
          <a:lstStyle/>
          <a:p>
            <a:pPr algn="ctr"/>
            <a:r>
              <a:rPr lang="en-US" b="1" dirty="0"/>
              <a:t>U.S. LAWS</a:t>
            </a:r>
          </a:p>
        </p:txBody>
      </p:sp>
      <p:sp>
        <p:nvSpPr>
          <p:cNvPr id="3" name="Content Placeholder 2"/>
          <p:cNvSpPr>
            <a:spLocks noGrp="1"/>
          </p:cNvSpPr>
          <p:nvPr>
            <p:ph idx="1"/>
          </p:nvPr>
        </p:nvSpPr>
        <p:spPr>
          <a:xfrm>
            <a:off x="152402" y="2925844"/>
            <a:ext cx="8875425" cy="3706186"/>
          </a:xfrm>
        </p:spPr>
        <p:txBody>
          <a:bodyPr>
            <a:normAutofit/>
          </a:bodyPr>
          <a:lstStyle/>
          <a:p>
            <a:r>
              <a:rPr lang="en-US" sz="2200" dirty="0"/>
              <a:t>The U.S. is governed by rule of law to protect people’s freedom. Anyone living in the U.S. must follow these laws.</a:t>
            </a:r>
          </a:p>
          <a:p>
            <a:endParaRPr lang="en-US" sz="2200" b="1" dirty="0"/>
          </a:p>
          <a:p>
            <a:pPr marL="109728" indent="0">
              <a:buNone/>
            </a:pPr>
            <a:endParaRPr lang="en-US" sz="800" b="1" dirty="0"/>
          </a:p>
          <a:p>
            <a:r>
              <a:rPr lang="en-US" sz="2200" dirty="0"/>
              <a:t>These laws may govern behavior in public or in private family life.</a:t>
            </a:r>
          </a:p>
          <a:p>
            <a:pPr marL="109728" indent="0">
              <a:buNone/>
            </a:pPr>
            <a:endParaRPr lang="en-US" sz="2200" dirty="0"/>
          </a:p>
          <a:p>
            <a:pPr marL="109728" indent="0">
              <a:buNone/>
            </a:pPr>
            <a:endParaRPr lang="en-US" sz="800" dirty="0"/>
          </a:p>
          <a:p>
            <a:r>
              <a:rPr lang="en-US" sz="2200" dirty="0"/>
              <a:t>In the United States, you can be punished if you break the law, even if you did not know about the law you broke.</a:t>
            </a:r>
          </a:p>
          <a:p>
            <a:endParaRPr lang="en-US" sz="2200" dirty="0"/>
          </a:p>
          <a:p>
            <a:r>
              <a:rPr lang="en-US" sz="2200" dirty="0"/>
              <a:t>Let’s look at some common laws…</a:t>
            </a:r>
          </a:p>
        </p:txBody>
      </p:sp>
      <p:pic>
        <p:nvPicPr>
          <p:cNvPr id="8" name="Picture 7"/>
          <p:cNvPicPr>
            <a:picLocks noChangeAspect="1"/>
          </p:cNvPicPr>
          <p:nvPr/>
        </p:nvPicPr>
        <p:blipFill>
          <a:blip r:embed="rId2"/>
          <a:stretch>
            <a:fillRect/>
          </a:stretch>
        </p:blipFill>
        <p:spPr>
          <a:xfrm>
            <a:off x="457200" y="579418"/>
            <a:ext cx="1638300" cy="1990725"/>
          </a:xfrm>
          <a:prstGeom prst="rect">
            <a:avLst/>
          </a:prstGeom>
        </p:spPr>
      </p:pic>
      <p:sp>
        <p:nvSpPr>
          <p:cNvPr id="9" name="AutoShape 6" descr="data:image/jpeg;base64,/9j/4AAQSkZJRgABAQAAAQABAAD/2wCEAAkGBxAPEhUSEBASFRUVFRYVGBcVFxIYGhkWGBUWGBgXGBUYHSghHh0lGxkWITElJSkrLjAuFx8zOzMsOigtLisBCgoKBQUFDgUFDisZExkrKysrKysrKysrKysrKysrKysrKysrKysrKysrKysrKysrKysrKysrKysrKysrKysrK//AABEIAIYA8AMBIgACEQEDEQH/xAAcAAEAAQUBAQAAAAAAAAAAAAAABwEDBQYIBAL/xABAEAABAwIBBwgIBQQBBQAAAAABAAIDBBEFBgcSEyExgSJBUVJVYXGRFRYycoKTlNIjQkNioQgUkrHRMzRTY4P/xAAUAQEAAAAAAAAAAAAAAAAAAAAA/8QAFBEBAAAAAAAAAAAAAAAAAAAAAP/aAAwDAQACEQMRAD8AnFERAREQEREBERAREQEREBFTSWt5UZc4fhoP9xUN0/8Axs5Un+A3cbINkusZjuP0lCzTqp44m82kRc+63eeAUG5R5566rdqsOg1IN7G2slPfa2i3hfxUe1jS95lrKlz5DtIa7WSHuMhOi3+fAoOksk85dFilU6mpxKCGF7XPAaH2tcNF73F77Qt2uuMRjLo/+2bqObSY46w+Mu/ystqzW5dzUFZGyad5ppXBkjXuLmtvukF91idtua6DqRFRqqgIiICIiAiIgIiICIiAiIgIiICIiAiIgIiICIiCOM9dRiMVIx1DKY2F5ZNolrXaLhySJCRoi4INtvKHQVzw+OCM3keZnb9GM2bffypTtPwjiFKv9SM0wlpGXOpLJHAcxlDgHEjpDS3w0j0qFroPdUYpI5ug3RjYfyRjRB9473cSvFdF7oMMeW6UmjE3rSbL+632ncBZB4LLN5LZMVWJTNiponOueU+x0GC9i5zt2zoXnFRBD/02a1w/PL7PP7MQ/wBuJ8AsvkXldLQ18NTI9zmNOg8cwifYP0WjdbY6wG0tQdZ0segxrbk6LQ253mwAuVdXxC8EAggg7QRuIO4hfaAiIgIiICIiAiIgIiICIiAiIgIiICIiAiIgIiINUzi5IjF6QwXDZGnWRuO4PGyx7iCQfFc8Y/kBWYa3WVwbHGXaAcw6zSdYkAAdIB32XWSwGW+T7cRopqYgXe27D0SN2sPn/tBycMQZFsgjAPXks9/iNmi3gOJXhnmc9xc9xc47yTcniVSeNzHFrmlrmkgggggg2IIO4gr4QECIg6czH5Tf31AInuvLSkRO6Sy143eQI8WFSMuVsz+Uvo7EGabrRT2hkvuGkeS4+DrcCV1QEFUREBERAREQEREBERAREQEREBERAREQERUKCqLDZQZTUWHt0qupjiuCQ0uGm63VYOUeAUTZRZ+CHaOH0zS0b3z6W33WNItzbSeCCcS5eetr4YGl00scbRvdI5rAPicQuWcSzoYxONF1Y5otY6trGX8S0XutTqquSZ2lLI+R3We5zj5k3QbrnapaR9bJU0M8U0chaZNWbhkrtK97C1naN7i+0laIt1yNyJrqyGeZsJ1AhftdcaxzRpNEQ/MQ4DuWlFBRECIKhdZZrspfSWHxSudeRg1UvvsA2nxFjxXJqk7MrlKMMllNS7V0srBd7rgCRlyzR6xILhZvcg6TRa7k1lph+JEilqGvc3aWG7X26dF20jvG5bEgIiICIiAiIgIiICIiAiIgIi+XSAbTu6UH0qEqPsqc7mGUV2xyf3MnVhILb9Bl9nyuocyqzsYnXXY2QU8R/JDcEj90h5RPhbwQT1lRnAw3DgRPUNMg/SjIe/iGnk8bKHcqc9tbUEso2Npo+t7cp+I8lvAcVFhcTx/2vmyC/WVckzzJLI973b3PJcTxKsK9TUz5XBkbHOcdzWtc4nwAF1JWSmZeuqQH1ZFKw8zhpSEe5ub8Rv3II0ghc9waxrnOJADWgkkk2AAG83U5ZvczIbafFAHO2FtOCC0H/wBpHte6NnTdSDkfkBQYUCaeMukIAdLIdJ5sbjmAaL9UDcFtLRZBbiiDAGtaAALAAAAAbgAuVs7OTPo7EJGsbaKX8aPoAceU0eDrjwsurlEv9QMdE6ngM8hbM17jGGN0nOYQBILbgPY2nnA70HPAafNZCPC3Ns6Zwhado076R72xjlEd+wd6elBHsp4xH+88qQ/Gdg+EBeB8hcSSSSdpJNyT3lBkTWQxH8CPSPXlAJ+GMckcdI+C8dVVPldpPe5x7+joHRwVlXaemfIdGNjnHoaCT5BBkslMcfh1XDVMudW4Fzesw7Ht4i/Gy7Gp5A9oc03BAIPSCLj+Fyvm+yQgr6xlPUVTG3BeWRnSLg2xLNYOSCe4nZddVRtAAAFgBYAdAQfSIiAiIgIiICIiAitzShgLnEADaSSAB4krE4nlTQ0sQnmq4WxuF2O02nTH7A25dwugzS81bXRQMMk0jI2De57mtaPElQvlXn0G1mHQf/WYfy2IHbxPAqI8dyirK92nV1Ekp5tI8ke60bBwCCdMq891HBdlCw1D+sdJkY4+07hbxUO5T5eYjiVxUTnQP6UfIjHdojfxJWsKqCl0WfybyPr8SdalpnvFxd5GjG3xe7ZwFz3KYMlsxlPHZ+ITOmPPHESxnF/tHhZBB+E4NU1jxHTQySuPMxpNvE7gO82UsZLZi5X2fiE+rB/Th0XO8DIQWg+AKm7C8LgpWCOniZEwflY0NH8L2oMJk7kpQ4c3RpKdkfS7aXn3nu5R81mrKqICIiAoP/qOwiS9NWN2sAdA/wDaSdNh48ocB0qcFjcfwqnrIXwVTQ6N4sQTbvBB5iDuPcg4wAXppaCSXaxpIG9xs1o957rNHEqWcs81UeHw6+h1tY/WNbqn6LrNNwHaMYBeQbbN225C8eA5qcRrtF1fM2mjG5hLC+3dG06LdnTtQR42Knitdxnd1WXay/QXkaR4AeIW45OZAYviQFohS0553tMbSOkR+2/xOzvU1ZK5A4XhtjFG18nPLKWvfw5m/CFtwmZ1m+YQaNkNmtosLeJrumnG6R9gGXFjoMGwbOc3Pgt9Ct69nWb5hNezrN8wguorevZ12+YTXs67fMILiK3r2ddvmFVsrTucD4EIPtERAREQabnYwJ9dhs0cd9NgErQPzGPlaJHPcX42XKUkrnAAkkAWAJOwXJsL7tpK7eK5NzpZM+ja+SNjbRSfixbNgY4nkjuabjwAQagAqqSMkcz1fWhskxbTwuAcC4hz3NIBBaxp2Cx3kjwUy5K5ssMw6zmQ62UfqzWe74W+y3gL96CBMlc2eJ4gQ5sDooj+rMCwW/a08p3PuFu9TJkrmaw6ks+p0qqQbfxNkYPdGN/xEqSgFVBbhhawBrWhrRuAAAHgAriIgIiICIiAiFYDKfLChwxodVztYXeywXc93gwbbd52IPXlJjMVDTyVMx5EbSTa1ydwaO8mw4rlXK7LSsxSQvqJSGX5ETCQxg6AOc952qSc5WcHDMXpW00VTND+K17i6BxBa1ruTYHrFp4KMPRmH9on6aX7kGEErus7zKax3SfMrNejMP7SP00n3J6Mw/tI/TS/cgwmsd0nzKax3SfMrN+jMP7SP00n3J6Mw/tI/TSfcgwmsd0nzKax3SfMrN+jMP7SP00n3J6Mw/tI/TSfcgwmsd0nzKax3SfMrN+jMP7SP00n3J6Mw/tI/TSfcgwmsd1j5lX6WulidpRyyMdzFrnNPmCsr6Mw/tE/TS/cnozD+0j9NL9yCdczGXkmJRvp6o3nhAIfs/EjOy5t+YG1+m471J65gze4th+E1jak1z3tDXMc0U8gJDh0l3SApjwvO5g1Q7Q/uTETuMzHMb/n7I4kIN8RfEcgO0EG+0W6F9oCwOUeR9BiTo3VkAlMRJZynt2G1wdEi4uBsP8Ays8iC3DC1jQ1gDWgAAAAAACwAHRZXERAREQEREBERAREQavnDytbhNG6ewdI7kRMN+VIQbX7gLk9wXKWLYpPVyumqJHSSPN3Odv8ABsAHMBYBTVn6wivrZqZlNTTyxxxvcTGxzgHvdY3I57NHmor9RMX7OqvlPQa6qLY/UPFuzqr5T09Q8X7Oq/lPQa4i2P1Cxfs6r+U9PULFuzqv5T0GuItj9QsW7Oq/lPT1Cxbs6r+U9BriLY/ULFuzqv5T09QsW7Oq/lPQa4i2P1Cxbs6r+U9PULFuzqv5T0GuItj9QsW7Oq/lPT1Dxbs6r+U9BrgVQVsXqHi3Z1V8p6eoeLdnVXynoJJzB5Zv1hw6oeXNLdKAk7WlvtR36LbQOax6VOoK5UyZyXxijq4KgYfVjVSsebRP9kO5Y3c7dIcV1U1B9IiICIiAiIgIiICIiAiIgpZVREBERAREQEREBERAREQEREBERAVAFVE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s://encrypted-tbn1.gstatic.com/images?q=tbn:ANd9GcTwvjttOAYkStny63hPDLkfP-Q4G0lbiHVDwNjWjgALvCmuaS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2" y="569830"/>
            <a:ext cx="2276475" cy="2009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642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87" y="639910"/>
            <a:ext cx="8229600" cy="1066800"/>
          </a:xfrm>
        </p:spPr>
        <p:txBody>
          <a:bodyPr/>
          <a:lstStyle/>
          <a:p>
            <a:pPr algn="ctr"/>
            <a:r>
              <a:rPr lang="en-US" dirty="0"/>
              <a:t>DRIVING LAWS</a:t>
            </a:r>
          </a:p>
        </p:txBody>
      </p:sp>
      <p:pic>
        <p:nvPicPr>
          <p:cNvPr id="4100" name="Picture 4" descr="Image result for wear seat b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863" y="1668213"/>
            <a:ext cx="2143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ediatriccenterofroundrock.com/wp-content/uploads/2012/01/6a00d8354bfcda69e20120a59bd475970c-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6153" y="1859110"/>
            <a:ext cx="2087944" cy="24757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No drinking and drivin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1254945" y="4817577"/>
            <a:ext cx="2032462" cy="20324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ular Callout 3"/>
          <p:cNvSpPr/>
          <p:nvPr/>
        </p:nvSpPr>
        <p:spPr>
          <a:xfrm>
            <a:off x="228631" y="3962400"/>
            <a:ext cx="3516005" cy="914400"/>
          </a:xfrm>
          <a:prstGeom prst="wedgeRectCallout">
            <a:avLst>
              <a:gd name="adj1" fmla="val -18156"/>
              <a:gd name="adj2" fmla="val -884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You must have a driver’s license to operate a vehicle. You must also have car insurance.</a:t>
            </a:r>
          </a:p>
        </p:txBody>
      </p:sp>
      <p:sp>
        <p:nvSpPr>
          <p:cNvPr id="5" name="Rectangular Callout 4"/>
          <p:cNvSpPr/>
          <p:nvPr/>
        </p:nvSpPr>
        <p:spPr>
          <a:xfrm>
            <a:off x="4162277" y="4716610"/>
            <a:ext cx="4715231" cy="896394"/>
          </a:xfrm>
          <a:prstGeom prst="wedgeRectCallout">
            <a:avLst>
              <a:gd name="adj1" fmla="val -19045"/>
              <a:gd name="adj2" fmla="val -90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You must wear a seatbelt.</a:t>
            </a:r>
          </a:p>
          <a:p>
            <a:r>
              <a:rPr lang="en-US" dirty="0">
                <a:solidFill>
                  <a:schemeClr val="tx1"/>
                </a:solidFill>
              </a:rPr>
              <a:t>Children under age 8 must be in a car seat. </a:t>
            </a:r>
          </a:p>
        </p:txBody>
      </p:sp>
      <p:sp>
        <p:nvSpPr>
          <p:cNvPr id="6" name="Rectangular Callout 5"/>
          <p:cNvSpPr/>
          <p:nvPr/>
        </p:nvSpPr>
        <p:spPr>
          <a:xfrm>
            <a:off x="3876153" y="5943600"/>
            <a:ext cx="3591448" cy="685800"/>
          </a:xfrm>
          <a:prstGeom prst="wedgeRectCallout">
            <a:avLst>
              <a:gd name="adj1" fmla="val -67883"/>
              <a:gd name="adj2" fmla="val -123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 is illegal and very dangerous to drink alcohol and drive. </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72" y="1524000"/>
            <a:ext cx="3230563"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897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ALCOHOL</a:t>
            </a:r>
          </a:p>
        </p:txBody>
      </p:sp>
      <p:pic>
        <p:nvPicPr>
          <p:cNvPr id="1030" name="Picture 6" descr="https://encrypted-tbn3.gstatic.com/images?q=tbn:ANd9GcT4iUdyOntIlOxcoEnltTavXtxFQKJBG81rmyi87icXFDjZXgLnG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82" y="439737"/>
            <a:ext cx="1030121" cy="16586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1.gstatic.com/images?q=tbn:ANd9GcQXK6zgTY-BDyJI5hQgmT-YKc3aiH4oK7KD2H3ZUM51cr9R9_Nx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58724"/>
            <a:ext cx="1790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No drinking and driv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2383250"/>
            <a:ext cx="2033524" cy="20335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no drinking in publ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606" y="4956565"/>
            <a:ext cx="2765425" cy="15954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no alcohol for min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804" y="2383251"/>
            <a:ext cx="3000278" cy="216770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p:cNvSpPr/>
          <p:nvPr/>
        </p:nvSpPr>
        <p:spPr>
          <a:xfrm>
            <a:off x="3826137" y="2615418"/>
            <a:ext cx="1905000" cy="1935537"/>
          </a:xfrm>
          <a:prstGeom prst="wedgeRoundRectCallout">
            <a:avLst>
              <a:gd name="adj1" fmla="val -83221"/>
              <a:gd name="adj2" fmla="val -148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 is illegal to drink  under the age of 21, or provide alcohol to anyone under the age of 21.</a:t>
            </a:r>
          </a:p>
        </p:txBody>
      </p:sp>
      <p:sp>
        <p:nvSpPr>
          <p:cNvPr id="12" name="Rounded Rectangular Callout 11"/>
          <p:cNvSpPr/>
          <p:nvPr/>
        </p:nvSpPr>
        <p:spPr>
          <a:xfrm>
            <a:off x="6355446" y="4590286"/>
            <a:ext cx="2186208" cy="921013"/>
          </a:xfrm>
          <a:prstGeom prst="wedgeRoundRectCallout">
            <a:avLst>
              <a:gd name="adj1" fmla="val -19585"/>
              <a:gd name="adj2" fmla="val -782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 is illegal to drink and drive.</a:t>
            </a:r>
          </a:p>
        </p:txBody>
      </p:sp>
      <p:sp>
        <p:nvSpPr>
          <p:cNvPr id="13" name="Rounded Rectangular Callout 12"/>
          <p:cNvSpPr/>
          <p:nvPr/>
        </p:nvSpPr>
        <p:spPr>
          <a:xfrm>
            <a:off x="18109" y="4927577"/>
            <a:ext cx="3053051" cy="1167320"/>
          </a:xfrm>
          <a:prstGeom prst="wedgeRoundRectCallout">
            <a:avLst>
              <a:gd name="adj1" fmla="val 58992"/>
              <a:gd name="adj2" fmla="val 215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 is illegal to drink alcohol in public places such as parks and on the streets.</a:t>
            </a:r>
          </a:p>
        </p:txBody>
      </p:sp>
    </p:spTree>
    <p:extLst>
      <p:ext uri="{BB962C8B-B14F-4D97-AF65-F5344CB8AC3E}">
        <p14:creationId xmlns:p14="http://schemas.microsoft.com/office/powerpoint/2010/main" val="2969601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EMERGENCIES! </a:t>
            </a:r>
          </a:p>
        </p:txBody>
      </p:sp>
      <p:sp>
        <p:nvSpPr>
          <p:cNvPr id="3" name="Content Placeholder 2"/>
          <p:cNvSpPr>
            <a:spLocks noGrp="1"/>
          </p:cNvSpPr>
          <p:nvPr>
            <p:ph sz="half" idx="1"/>
          </p:nvPr>
        </p:nvSpPr>
        <p:spPr>
          <a:xfrm>
            <a:off x="228600" y="1752603"/>
            <a:ext cx="4343400" cy="4565587"/>
          </a:xfrm>
        </p:spPr>
        <p:txBody>
          <a:bodyPr>
            <a:normAutofit/>
          </a:bodyPr>
          <a:lstStyle/>
          <a:p>
            <a:pPr marL="109728" indent="0">
              <a:buNone/>
            </a:pPr>
            <a:endParaRPr lang="en-US" sz="3600" dirty="0"/>
          </a:p>
          <a:p>
            <a:pPr marL="109728" indent="0">
              <a:buNone/>
            </a:pPr>
            <a:endParaRPr lang="en-US" sz="3600" dirty="0"/>
          </a:p>
          <a:p>
            <a:pPr marL="109728" indent="0">
              <a:buNone/>
            </a:pPr>
            <a:r>
              <a:rPr lang="en-US" sz="3200" dirty="0"/>
              <a:t>1 .WHAT NUMBER DO YOU CALL IN AN EMERGENCY</a:t>
            </a:r>
            <a:r>
              <a:rPr lang="en-US" sz="3600" dirty="0"/>
              <a:t>?</a:t>
            </a:r>
          </a:p>
        </p:txBody>
      </p:sp>
      <p:sp>
        <p:nvSpPr>
          <p:cNvPr id="4" name="Content Placeholder 3"/>
          <p:cNvSpPr>
            <a:spLocks noGrp="1"/>
          </p:cNvSpPr>
          <p:nvPr>
            <p:ph sz="half" idx="2"/>
          </p:nvPr>
        </p:nvSpPr>
        <p:spPr>
          <a:xfrm>
            <a:off x="4648200" y="2332099"/>
            <a:ext cx="4038600" cy="4525963"/>
          </a:xfrm>
        </p:spPr>
        <p:txBody>
          <a:bodyPr>
            <a:normAutofit/>
          </a:bodyPr>
          <a:lstStyle/>
          <a:p>
            <a:pPr marL="109728" indent="0">
              <a:buNone/>
            </a:pPr>
            <a:endParaRPr lang="en-US" sz="3200" dirty="0"/>
          </a:p>
          <a:p>
            <a:pPr marL="109728" indent="0">
              <a:buNone/>
            </a:pPr>
            <a:r>
              <a:rPr lang="en-US" sz="3200" dirty="0"/>
              <a:t>2.WHAT IS AN EMERGENCY? WHAT ARE SOME EXAMPLES? </a:t>
            </a:r>
          </a:p>
        </p:txBody>
      </p:sp>
    </p:spTree>
    <p:extLst>
      <p:ext uri="{BB962C8B-B14F-4D97-AF65-F5344CB8AC3E}">
        <p14:creationId xmlns:p14="http://schemas.microsoft.com/office/powerpoint/2010/main" val="627027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pPr algn="ctr"/>
            <a:r>
              <a:rPr lang="en-US" b="1" dirty="0"/>
              <a:t>Cigarettes/Tobacco Use</a:t>
            </a:r>
          </a:p>
        </p:txBody>
      </p:sp>
      <p:pic>
        <p:nvPicPr>
          <p:cNvPr id="2054" name="Picture 6" descr="Image result for no smoking under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24" y="1447800"/>
            <a:ext cx="3454547" cy="34545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 y="5286215"/>
            <a:ext cx="5105400" cy="1434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*You must be at least 21 years old to purchase/use Tobacco in Connecticut. </a:t>
            </a:r>
            <a:r>
              <a:rPr lang="en-US" i="1" dirty="0">
                <a:solidFill>
                  <a:schemeClr val="tx1"/>
                </a:solidFill>
              </a:rPr>
              <a:t>(Ages vary from state to state).</a:t>
            </a:r>
          </a:p>
          <a:p>
            <a:r>
              <a:rPr lang="en-US" dirty="0">
                <a:solidFill>
                  <a:schemeClr val="tx1"/>
                </a:solidFill>
              </a:rPr>
              <a:t>*There is no smoking in most public places. If you see this sign it is against the law to smoke.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371974"/>
            <a:ext cx="2880525" cy="223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1"/>
          </p:nvPr>
        </p:nvSpPr>
        <p:spPr/>
        <p:txBody>
          <a:bodyPr/>
          <a:lstStyle/>
          <a:p>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4727" y="18288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29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0231"/>
            <a:ext cx="8229600" cy="1066800"/>
          </a:xfrm>
        </p:spPr>
        <p:txBody>
          <a:bodyPr/>
          <a:lstStyle/>
          <a:p>
            <a:pPr algn="ctr"/>
            <a:r>
              <a:rPr lang="en-US" dirty="0"/>
              <a:t>Drugs/Illegal Substances</a:t>
            </a:r>
          </a:p>
        </p:txBody>
      </p:sp>
      <p:pic>
        <p:nvPicPr>
          <p:cNvPr id="5126" name="Picture 6" descr="Image result for illegal drugs"/>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147623"/>
            <a:ext cx="3200400" cy="212826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prescription dru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4386481"/>
            <a:ext cx="4381500" cy="2190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26859" y="4782262"/>
            <a:ext cx="4600691" cy="1853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 is illegal to purchase, sell, or use  narcotics or marijuana.  It is also illegal for anyone to buy/use someone else’s  prescription drugs, or for you to share or sell your prescription drugs with others. </a:t>
            </a:r>
          </a:p>
        </p:txBody>
      </p:sp>
      <p:pic>
        <p:nvPicPr>
          <p:cNvPr id="3074" name="Picture 2" descr="vector-no-drugs-ic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5511" y="2037093"/>
            <a:ext cx="3837561" cy="268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3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1" y="821961"/>
            <a:ext cx="9356361" cy="1104900"/>
          </a:xfrm>
        </p:spPr>
        <p:txBody>
          <a:bodyPr>
            <a:normAutofit/>
          </a:bodyPr>
          <a:lstStyle/>
          <a:p>
            <a:r>
              <a:rPr lang="en-US" sz="2800" b="1" dirty="0"/>
              <a:t>NO Indecency/Urinating in Public; Spitting; Littering</a:t>
            </a:r>
          </a:p>
        </p:txBody>
      </p:sp>
      <p:pic>
        <p:nvPicPr>
          <p:cNvPr id="1024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250336" y="1898011"/>
            <a:ext cx="2248984" cy="1614301"/>
          </a:xfrm>
          <a:prstGeom prst="rect">
            <a:avLst/>
          </a:prstGeom>
        </p:spPr>
      </p:pic>
      <p:sp>
        <p:nvSpPr>
          <p:cNvPr id="6" name="Rectangle 5"/>
          <p:cNvSpPr/>
          <p:nvPr/>
        </p:nvSpPr>
        <p:spPr>
          <a:xfrm>
            <a:off x="199410" y="3780464"/>
            <a:ext cx="3765622" cy="1133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It is illegal to urinate and or defecate in public areas. It is also against the law to expose your private parts in public. </a:t>
            </a:r>
          </a:p>
        </p:txBody>
      </p:sp>
      <p:pic>
        <p:nvPicPr>
          <p:cNvPr id="1026" name="Picture 2" descr="Image result for no spit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082" y="1828862"/>
            <a:ext cx="1434568" cy="1778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o spitt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3800" y="1905000"/>
            <a:ext cx="1138231" cy="16800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99320" y="3988815"/>
            <a:ext cx="4035080" cy="104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Spitting</a:t>
            </a:r>
            <a:r>
              <a:rPr lang="en-US" sz="1600" dirty="0">
                <a:solidFill>
                  <a:schemeClr val="tx1"/>
                </a:solidFill>
              </a:rPr>
              <a:t> is not considered culturally acceptable in the U.S. and may be lead to fines in certain places.</a:t>
            </a:r>
          </a:p>
        </p:txBody>
      </p:sp>
      <p:pic>
        <p:nvPicPr>
          <p:cNvPr id="1030" name="Picture 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548" y="5241562"/>
            <a:ext cx="1369166" cy="14832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erson litter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3982" y="5342170"/>
            <a:ext cx="2199165" cy="138265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739307" y="5453879"/>
            <a:ext cx="3882682" cy="115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Littering</a:t>
            </a:r>
            <a:r>
              <a:rPr lang="en-US" sz="1600" dirty="0">
                <a:solidFill>
                  <a:schemeClr val="tx1"/>
                </a:solidFill>
              </a:rPr>
              <a:t> is often a criminal offense, punishable with a fine. It is also bad for the environment and our community!</a:t>
            </a:r>
          </a:p>
        </p:txBody>
      </p:sp>
    </p:spTree>
    <p:extLst>
      <p:ext uri="{BB962C8B-B14F-4D97-AF65-F5344CB8AC3E}">
        <p14:creationId xmlns:p14="http://schemas.microsoft.com/office/powerpoint/2010/main" val="2981777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83" y="1003078"/>
            <a:ext cx="8229600" cy="1066800"/>
          </a:xfrm>
        </p:spPr>
        <p:txBody>
          <a:bodyPr/>
          <a:lstStyle/>
          <a:p>
            <a:pPr algn="ctr"/>
            <a:r>
              <a:rPr lang="en-US" b="1" dirty="0"/>
              <a:t>Bribery/Extortion</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88" y="2359925"/>
            <a:ext cx="3383312" cy="24529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no bribing pol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783" y="2346277"/>
            <a:ext cx="2761018" cy="37019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6118872" y="2359925"/>
            <a:ext cx="2567959" cy="368827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5925813" y="2382733"/>
            <a:ext cx="2620039" cy="3941929"/>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5" name="Rectangle 14"/>
          <p:cNvSpPr/>
          <p:nvPr/>
        </p:nvSpPr>
        <p:spPr>
          <a:xfrm>
            <a:off x="457200" y="5181662"/>
            <a:ext cx="4691412" cy="866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Bribery is illegal in the U.S. You may not pay or offer favors to police officers or other public officials to avoid the law. </a:t>
            </a:r>
          </a:p>
        </p:txBody>
      </p:sp>
    </p:spTree>
    <p:extLst>
      <p:ext uri="{BB962C8B-B14F-4D97-AF65-F5344CB8AC3E}">
        <p14:creationId xmlns:p14="http://schemas.microsoft.com/office/powerpoint/2010/main" val="3370792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818778"/>
            <a:ext cx="8229600" cy="1066800"/>
          </a:xfrm>
        </p:spPr>
        <p:txBody>
          <a:bodyPr/>
          <a:lstStyle/>
          <a:p>
            <a:pPr algn="ctr"/>
            <a:r>
              <a:rPr lang="en-US" b="1" dirty="0"/>
              <a:t>Income Taxes	</a:t>
            </a:r>
          </a:p>
        </p:txBody>
      </p:sp>
      <p:sp>
        <p:nvSpPr>
          <p:cNvPr id="5" name="AutoShape 2" descr="Image result for income ta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6" name="Picture 8" descr="Image result for income t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38" y="2362261"/>
            <a:ext cx="5695362" cy="3810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19800" y="1600200"/>
            <a:ext cx="2971800" cy="5105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You must pay your income taxes each year. It is a serious crime to evade taxes.</a:t>
            </a:r>
          </a:p>
          <a:p>
            <a:endParaRPr lang="en-US" sz="800" dirty="0">
              <a:solidFill>
                <a:schemeClr val="tx1"/>
              </a:solidFill>
            </a:endParaRPr>
          </a:p>
          <a:p>
            <a:pPr marL="285750" indent="-285750">
              <a:buFont typeface="Arial" panose="020B0604020202020204" pitchFamily="34" charset="0"/>
              <a:buChar char="•"/>
            </a:pPr>
            <a:r>
              <a:rPr lang="en-US" dirty="0">
                <a:solidFill>
                  <a:schemeClr val="tx1"/>
                </a:solidFill>
              </a:rPr>
              <a:t>You must fill out and send an income tax form to the federal and state government before April 15</a:t>
            </a:r>
            <a:r>
              <a:rPr lang="en-US" baseline="30000" dirty="0">
                <a:solidFill>
                  <a:schemeClr val="tx1"/>
                </a:solidFill>
              </a:rPr>
              <a:t>th</a:t>
            </a:r>
            <a:r>
              <a:rPr lang="en-US" dirty="0">
                <a:solidFill>
                  <a:schemeClr val="tx1"/>
                </a:solidFill>
              </a:rPr>
              <a:t> every year. </a:t>
            </a:r>
            <a:endParaRPr lang="en-US" sz="800" dirty="0">
              <a:solidFill>
                <a:schemeClr val="tx1"/>
              </a:solidFill>
            </a:endParaRPr>
          </a:p>
          <a:p>
            <a:endParaRPr lang="en-US" sz="800" dirty="0">
              <a:solidFill>
                <a:schemeClr val="tx1"/>
              </a:solidFill>
            </a:endParaRPr>
          </a:p>
          <a:p>
            <a:pPr marL="285750" indent="-285750">
              <a:buFont typeface="Arial" panose="020B0604020202020204" pitchFamily="34" charset="0"/>
              <a:buChar char="•"/>
            </a:pPr>
            <a:r>
              <a:rPr lang="en-US" dirty="0">
                <a:solidFill>
                  <a:schemeClr val="tx1"/>
                </a:solidFill>
              </a:rPr>
              <a:t>You can fill the forms on your own or there are many agencies (not IRIS) that can assist with this. Only trust a professional who is authorized to give tax advice.  </a:t>
            </a:r>
          </a:p>
        </p:txBody>
      </p:sp>
      <p:pic>
        <p:nvPicPr>
          <p:cNvPr id="10" name="Picture 10" descr="Image result for mone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52" y="685862"/>
            <a:ext cx="1444625" cy="116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052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Sexual Harassment</a:t>
            </a:r>
          </a:p>
        </p:txBody>
      </p:sp>
      <p:pic>
        <p:nvPicPr>
          <p:cNvPr id="9218" name="Picture 2" descr="Image result for no sexual harass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88252"/>
            <a:ext cx="2663825" cy="199786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no sexual harass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914400"/>
            <a:ext cx="2800350" cy="196442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no sexual harass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229037"/>
            <a:ext cx="38100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4572000"/>
            <a:ext cx="4572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Offensive comments or behaviors of a sexual nature are illegal. Any comments of a sexual or personal nature is considered inappropriate. </a:t>
            </a:r>
          </a:p>
        </p:txBody>
      </p:sp>
    </p:spTree>
    <p:extLst>
      <p:ext uri="{BB962C8B-B14F-4D97-AF65-F5344CB8AC3E}">
        <p14:creationId xmlns:p14="http://schemas.microsoft.com/office/powerpoint/2010/main" val="142625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694" y="344698"/>
            <a:ext cx="8305800" cy="1066800"/>
          </a:xfrm>
        </p:spPr>
        <p:txBody>
          <a:bodyPr/>
          <a:lstStyle/>
          <a:p>
            <a:pPr algn="ctr"/>
            <a:r>
              <a:rPr lang="en-US" dirty="0"/>
              <a:t>Freedom of Expression</a:t>
            </a:r>
          </a:p>
        </p:txBody>
      </p:sp>
      <p:pic>
        <p:nvPicPr>
          <p:cNvPr id="2052" name="Picture 4" descr="Image result for pu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35" y="3667816"/>
            <a:ext cx="1444720" cy="12692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ame sex couple"/>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71692" y="5312866"/>
            <a:ext cx="1850255" cy="12342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6068" y="5400424"/>
            <a:ext cx="1881888" cy="10589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usl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0501" y="1371600"/>
            <a:ext cx="2237525" cy="12785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church serv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799" y="1390852"/>
            <a:ext cx="2134028" cy="127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938" y="1449091"/>
            <a:ext cx="4425755" cy="1700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Everyone has the right to </a:t>
            </a:r>
            <a:r>
              <a:rPr lang="en-US" sz="1600" b="1" dirty="0">
                <a:solidFill>
                  <a:schemeClr val="tx1"/>
                </a:solidFill>
              </a:rPr>
              <a:t>freedom</a:t>
            </a:r>
            <a:r>
              <a:rPr lang="en-US" sz="1600" dirty="0">
                <a:solidFill>
                  <a:schemeClr val="tx1"/>
                </a:solidFill>
              </a:rPr>
              <a:t> of opinion and </a:t>
            </a:r>
            <a:r>
              <a:rPr lang="en-US" sz="1600" b="1" dirty="0">
                <a:solidFill>
                  <a:schemeClr val="tx1"/>
                </a:solidFill>
              </a:rPr>
              <a:t>expression</a:t>
            </a:r>
            <a:r>
              <a:rPr lang="en-US" sz="1600" dirty="0">
                <a:solidFill>
                  <a:schemeClr val="tx1"/>
                </a:solidFill>
              </a:rPr>
              <a:t>; this right includes </a:t>
            </a:r>
            <a:r>
              <a:rPr lang="en-US" sz="1600" b="1" dirty="0">
                <a:solidFill>
                  <a:schemeClr val="tx1"/>
                </a:solidFill>
              </a:rPr>
              <a:t>freedom</a:t>
            </a:r>
            <a:r>
              <a:rPr lang="en-US" sz="1600" dirty="0">
                <a:solidFill>
                  <a:schemeClr val="tx1"/>
                </a:solidFill>
              </a:rPr>
              <a:t> to hold opinions without interference.</a:t>
            </a:r>
            <a:br>
              <a:rPr lang="en-US" sz="1600" dirty="0">
                <a:solidFill>
                  <a:schemeClr val="tx1"/>
                </a:solidFill>
              </a:rPr>
            </a:br>
            <a:endParaRPr lang="en-US" sz="1600" dirty="0">
              <a:solidFill>
                <a:schemeClr val="tx1"/>
              </a:solidFill>
            </a:endParaRPr>
          </a:p>
          <a:p>
            <a:r>
              <a:rPr lang="en-US" sz="900" dirty="0">
                <a:solidFill>
                  <a:schemeClr val="tx1"/>
                </a:solidFill>
              </a:rPr>
              <a:t>Circa- Article 19 of the Universal Declaration of Human Rights</a:t>
            </a:r>
          </a:p>
        </p:txBody>
      </p:sp>
      <p:sp>
        <p:nvSpPr>
          <p:cNvPr id="6" name="Rectangle 5"/>
          <p:cNvSpPr/>
          <p:nvPr/>
        </p:nvSpPr>
        <p:spPr>
          <a:xfrm>
            <a:off x="4191000" y="3352862"/>
            <a:ext cx="2230464" cy="1860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Examples of freedom of expression: </a:t>
            </a:r>
          </a:p>
          <a:p>
            <a:pPr marL="285750" indent="-285750">
              <a:buFont typeface="Arial" panose="020B0604020202020204" pitchFamily="34" charset="0"/>
              <a:buChar char="•"/>
            </a:pPr>
            <a:r>
              <a:rPr lang="en-US" sz="1600" dirty="0">
                <a:solidFill>
                  <a:schemeClr val="tx1"/>
                </a:solidFill>
              </a:rPr>
              <a:t>Religion</a:t>
            </a:r>
          </a:p>
          <a:p>
            <a:pPr marL="285750" indent="-285750">
              <a:buFont typeface="Arial" panose="020B0604020202020204" pitchFamily="34" charset="0"/>
              <a:buChar char="•"/>
            </a:pPr>
            <a:r>
              <a:rPr lang="en-US" sz="1600" dirty="0">
                <a:solidFill>
                  <a:schemeClr val="tx1"/>
                </a:solidFill>
              </a:rPr>
              <a:t>Sexual orientation </a:t>
            </a:r>
          </a:p>
          <a:p>
            <a:pPr marL="285750" indent="-285750">
              <a:buFont typeface="Arial" panose="020B0604020202020204" pitchFamily="34" charset="0"/>
              <a:buChar char="•"/>
            </a:pPr>
            <a:r>
              <a:rPr lang="en-US" sz="1600" dirty="0">
                <a:solidFill>
                  <a:schemeClr val="tx1"/>
                </a:solidFill>
              </a:rPr>
              <a:t>Dress </a:t>
            </a:r>
            <a:r>
              <a:rPr lang="en-US" sz="1200" dirty="0">
                <a:solidFill>
                  <a:schemeClr val="tx1"/>
                </a:solidFill>
              </a:rPr>
              <a:t>(though employers may have dress codes)</a:t>
            </a:r>
          </a:p>
        </p:txBody>
      </p:sp>
      <p:sp>
        <p:nvSpPr>
          <p:cNvPr id="7" name="Rectangle 6"/>
          <p:cNvSpPr/>
          <p:nvPr/>
        </p:nvSpPr>
        <p:spPr>
          <a:xfrm>
            <a:off x="4867266" y="5533556"/>
            <a:ext cx="3981472" cy="1204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While you may not agree with someone else’s beliefs/decisions, their right to express themselves is protected under law. This law also protects you from discrimination by others. </a:t>
            </a:r>
          </a:p>
        </p:txBody>
      </p:sp>
      <p:pic>
        <p:nvPicPr>
          <p:cNvPr id="8" name="Picture 7"/>
          <p:cNvPicPr>
            <a:picLocks noChangeAspect="1"/>
          </p:cNvPicPr>
          <p:nvPr/>
        </p:nvPicPr>
        <p:blipFill>
          <a:blip r:embed="rId7"/>
          <a:stretch>
            <a:fillRect/>
          </a:stretch>
        </p:blipFill>
        <p:spPr>
          <a:xfrm>
            <a:off x="6584738" y="4191000"/>
            <a:ext cx="2486025" cy="1181100"/>
          </a:xfrm>
          <a:prstGeom prst="rect">
            <a:avLst/>
          </a:prstGeom>
        </p:spPr>
      </p:pic>
      <p:pic>
        <p:nvPicPr>
          <p:cNvPr id="1026" name="Picture 2" descr="Image result for freedom of relig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6716" y="2895600"/>
            <a:ext cx="2362200" cy="12283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1545642" y="3544121"/>
            <a:ext cx="770428" cy="1643420"/>
          </a:xfrm>
          <a:prstGeom prst="rect">
            <a:avLst/>
          </a:prstGeom>
        </p:spPr>
      </p:pic>
      <p:pic>
        <p:nvPicPr>
          <p:cNvPr id="4" name="Picture 3"/>
          <p:cNvPicPr>
            <a:picLocks noChangeAspect="1"/>
          </p:cNvPicPr>
          <p:nvPr/>
        </p:nvPicPr>
        <p:blipFill>
          <a:blip r:embed="rId10"/>
          <a:stretch>
            <a:fillRect/>
          </a:stretch>
        </p:blipFill>
        <p:spPr>
          <a:xfrm>
            <a:off x="2333754" y="3732188"/>
            <a:ext cx="1731270" cy="1352235"/>
          </a:xfrm>
          <a:prstGeom prst="rect">
            <a:avLst/>
          </a:prstGeom>
        </p:spPr>
      </p:pic>
    </p:spTree>
    <p:extLst>
      <p:ext uri="{BB962C8B-B14F-4D97-AF65-F5344CB8AC3E}">
        <p14:creationId xmlns:p14="http://schemas.microsoft.com/office/powerpoint/2010/main" val="2235948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066800"/>
          </a:xfrm>
        </p:spPr>
        <p:txBody>
          <a:bodyPr/>
          <a:lstStyle/>
          <a:p>
            <a:pPr algn="ctr"/>
            <a:r>
              <a:rPr lang="en-US" b="1" dirty="0"/>
              <a:t>Physical Abuse</a:t>
            </a:r>
          </a:p>
        </p:txBody>
      </p:sp>
      <p:pic>
        <p:nvPicPr>
          <p:cNvPr id="7170" name="Picture 2" descr="Image result for no physical abus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17" y="1828800"/>
            <a:ext cx="2797813" cy="27329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4221" y="1852684"/>
            <a:ext cx="3719114" cy="27893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 y="4829081"/>
            <a:ext cx="47244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 is illegal to physically abuse or threaten anyone including your spouse and children.  You must find other ways to discipline your children</a:t>
            </a:r>
            <a:r>
              <a:rPr lang="en-US" b="1" dirty="0">
                <a:solidFill>
                  <a:schemeClr val="tx1"/>
                </a:solidFill>
              </a:rPr>
              <a:t>. </a:t>
            </a:r>
          </a:p>
        </p:txBody>
      </p:sp>
      <p:sp>
        <p:nvSpPr>
          <p:cNvPr id="3" name="Rectangle 2"/>
          <p:cNvSpPr/>
          <p:nvPr/>
        </p:nvSpPr>
        <p:spPr>
          <a:xfrm>
            <a:off x="5444221" y="4829080"/>
            <a:ext cx="3471179" cy="1721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62600" y="4858241"/>
            <a:ext cx="3352800" cy="1569660"/>
          </a:xfrm>
          <a:prstGeom prst="rect">
            <a:avLst/>
          </a:prstGeom>
          <a:noFill/>
        </p:spPr>
        <p:txBody>
          <a:bodyPr wrap="square" rtlCol="0">
            <a:spAutoFit/>
          </a:bodyPr>
          <a:lstStyle/>
          <a:p>
            <a:r>
              <a:rPr lang="en-US" sz="1600" dirty="0"/>
              <a:t>In the U.S., abuse is not just a  “private matter.” It concerns the whole community. Law enforcement (and your neighbors) are looking out for abusive and illegal behaviors.</a:t>
            </a:r>
          </a:p>
        </p:txBody>
      </p:sp>
    </p:spTree>
    <p:extLst>
      <p:ext uri="{BB962C8B-B14F-4D97-AF65-F5344CB8AC3E}">
        <p14:creationId xmlns:p14="http://schemas.microsoft.com/office/powerpoint/2010/main" val="2536340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066800"/>
          </a:xfrm>
        </p:spPr>
        <p:txBody>
          <a:bodyPr/>
          <a:lstStyle/>
          <a:p>
            <a:r>
              <a:rPr lang="en-US" dirty="0"/>
              <a:t>Domestic Violence</a:t>
            </a:r>
          </a:p>
        </p:txBody>
      </p:sp>
      <p:sp>
        <p:nvSpPr>
          <p:cNvPr id="3" name="Content Placeholder 2"/>
          <p:cNvSpPr>
            <a:spLocks noGrp="1"/>
          </p:cNvSpPr>
          <p:nvPr>
            <p:ph sz="half" idx="1"/>
          </p:nvPr>
        </p:nvSpPr>
        <p:spPr>
          <a:xfrm>
            <a:off x="457200" y="1676400"/>
            <a:ext cx="8153400" cy="5099049"/>
          </a:xfrm>
        </p:spPr>
        <p:txBody>
          <a:bodyPr>
            <a:normAutofit/>
          </a:bodyPr>
          <a:lstStyle/>
          <a:p>
            <a:pPr fontAlgn="base"/>
            <a:r>
              <a:rPr lang="en-US" dirty="0"/>
              <a:t>Domestic violence is the physical, sexual, emotional, economic, or psychological abuse from one family member towards another. </a:t>
            </a:r>
          </a:p>
          <a:p>
            <a:pPr fontAlgn="base"/>
            <a:r>
              <a:rPr lang="en-US" dirty="0"/>
              <a:t>Multiple forms of domestic violence can occur at the same time.</a:t>
            </a:r>
          </a:p>
          <a:p>
            <a:pPr fontAlgn="base"/>
            <a:endParaRPr lang="en-US" dirty="0"/>
          </a:p>
          <a:p>
            <a:pPr fontAlgn="base"/>
            <a:r>
              <a:rPr lang="en-US" dirty="0"/>
              <a:t>Domestic violence can happen to anyone.</a:t>
            </a:r>
          </a:p>
          <a:p>
            <a:pPr fontAlgn="base"/>
            <a:endParaRPr lang="en-US" dirty="0"/>
          </a:p>
          <a:p>
            <a:pPr fontAlgn="base"/>
            <a:r>
              <a:rPr lang="en-US" dirty="0"/>
              <a:t>Domestic violence is illegal and can result in arrest and/or a monetary fine, which can also result in a permanent criminal record.</a:t>
            </a:r>
          </a:p>
          <a:p>
            <a:pPr fontAlgn="base"/>
            <a:endParaRPr lang="en-US" dirty="0"/>
          </a:p>
          <a:p>
            <a:pPr fontAlgn="base"/>
            <a:r>
              <a:rPr lang="en-US" dirty="0"/>
              <a:t>There are confidential and free services available to anyone in a domestic violence situation, including both men at risk for abusing their family and women who have experienced domestic violence.</a:t>
            </a:r>
          </a:p>
          <a:p>
            <a:endParaRPr lang="en-US" dirty="0"/>
          </a:p>
        </p:txBody>
      </p:sp>
    </p:spTree>
    <p:extLst>
      <p:ext uri="{BB962C8B-B14F-4D97-AF65-F5344CB8AC3E}">
        <p14:creationId xmlns:p14="http://schemas.microsoft.com/office/powerpoint/2010/main" val="2207480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066800"/>
          </a:xfrm>
        </p:spPr>
        <p:txBody>
          <a:bodyPr>
            <a:normAutofit/>
          </a:bodyPr>
          <a:lstStyle/>
          <a:p>
            <a:r>
              <a:rPr lang="en-US" dirty="0"/>
              <a:t>For Men: What Are Your Options?</a:t>
            </a:r>
          </a:p>
        </p:txBody>
      </p:sp>
      <p:sp>
        <p:nvSpPr>
          <p:cNvPr id="3" name="Content Placeholder 2"/>
          <p:cNvSpPr>
            <a:spLocks noGrp="1"/>
          </p:cNvSpPr>
          <p:nvPr>
            <p:ph sz="half" idx="1"/>
          </p:nvPr>
        </p:nvSpPr>
        <p:spPr>
          <a:xfrm>
            <a:off x="457200" y="2057400"/>
            <a:ext cx="8229600" cy="5099049"/>
          </a:xfrm>
        </p:spPr>
        <p:txBody>
          <a:bodyPr>
            <a:normAutofit/>
          </a:bodyPr>
          <a:lstStyle/>
          <a:p>
            <a:pPr fontAlgn="base"/>
            <a:r>
              <a:rPr lang="en-US" dirty="0"/>
              <a:t>Sometimes, there are situations where there isn’t domestic violence occurring in the household, but a man may be at risk for abusing his family. This sometimes occurs when there is high stress and a lot of tension within the family.</a:t>
            </a:r>
          </a:p>
          <a:p>
            <a:pPr fontAlgn="base"/>
            <a:endParaRPr lang="en-US" sz="1800" dirty="0"/>
          </a:p>
          <a:p>
            <a:pPr fontAlgn="base"/>
            <a:r>
              <a:rPr lang="en-US" dirty="0"/>
              <a:t>If you or someone you may know believes they are at risk for this, there are confidential programs and services available to prevent this from happening.</a:t>
            </a:r>
          </a:p>
          <a:p>
            <a:pPr fontAlgn="base"/>
            <a:endParaRPr lang="en-US" sz="1800" dirty="0"/>
          </a:p>
          <a:p>
            <a:pPr fontAlgn="base"/>
            <a:r>
              <a:rPr lang="en-US" dirty="0"/>
              <a:t>For information about these programs and services you can call:</a:t>
            </a:r>
            <a:endParaRPr lang="en-US" sz="1800" dirty="0"/>
          </a:p>
          <a:p>
            <a:pPr lvl="1" fontAlgn="base"/>
            <a:r>
              <a:rPr lang="en-US" sz="2000" dirty="0">
                <a:solidFill>
                  <a:srgbClr val="FF0000"/>
                </a:solidFill>
              </a:rPr>
              <a:t>The National Domestic Violence Hotline: 800-799-7233</a:t>
            </a:r>
            <a:endParaRPr lang="en-US" sz="1800" dirty="0">
              <a:solidFill>
                <a:srgbClr val="FF0000"/>
              </a:solidFill>
            </a:endParaRPr>
          </a:p>
          <a:p>
            <a:pPr lvl="1" fontAlgn="base"/>
            <a:r>
              <a:rPr lang="en-US" sz="2000" dirty="0">
                <a:solidFill>
                  <a:srgbClr val="FF0000"/>
                </a:solidFill>
              </a:rPr>
              <a:t>United Way (CT): 211</a:t>
            </a:r>
            <a:endParaRPr lang="en-US" sz="1800" dirty="0">
              <a:solidFill>
                <a:srgbClr val="FF0000"/>
              </a:solidFill>
            </a:endParaRPr>
          </a:p>
          <a:p>
            <a:endParaRPr lang="en-US" dirty="0"/>
          </a:p>
        </p:txBody>
      </p:sp>
    </p:spTree>
    <p:extLst>
      <p:ext uri="{BB962C8B-B14F-4D97-AF65-F5344CB8AC3E}">
        <p14:creationId xmlns:p14="http://schemas.microsoft.com/office/powerpoint/2010/main" val="396858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31" y="457200"/>
            <a:ext cx="8862540" cy="1069848"/>
          </a:xfrm>
        </p:spPr>
        <p:txBody>
          <a:bodyPr>
            <a:normAutofit fontScale="90000"/>
          </a:bodyPr>
          <a:lstStyle/>
          <a:p>
            <a:pPr algn="ctr"/>
            <a:r>
              <a:rPr lang="en-US" dirty="0"/>
              <a:t>EMERGENCY</a:t>
            </a:r>
            <a:r>
              <a:rPr lang="en-US" sz="2800" dirty="0"/>
              <a:t>: A situation where someone’s life is at risk</a:t>
            </a:r>
          </a:p>
        </p:txBody>
      </p:sp>
      <p:sp>
        <p:nvSpPr>
          <p:cNvPr id="3" name="AutoShape 2" descr="http://conservativereform.com/wp-content/uploads/2014/02/photo_1950_20060915.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conservativereform.com/wp-content/uploads/2014/02/photo_1950_200609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04" y="3505262"/>
            <a:ext cx="2383155" cy="17873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longville.com/emergency-services_2_934529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975" y="1325172"/>
            <a:ext cx="3380096" cy="1863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531" y="1670083"/>
            <a:ext cx="4198585" cy="1200329"/>
          </a:xfrm>
          <a:prstGeom prst="rect">
            <a:avLst/>
          </a:prstGeom>
          <a:noFill/>
        </p:spPr>
        <p:txBody>
          <a:bodyPr wrap="none" rtlCol="0">
            <a:spAutoFit/>
          </a:bodyPr>
          <a:lstStyle/>
          <a:p>
            <a:r>
              <a:rPr lang="en-US" dirty="0"/>
              <a:t>Examples: fire, crime,</a:t>
            </a:r>
          </a:p>
          <a:p>
            <a:r>
              <a:rPr lang="en-US" dirty="0"/>
              <a:t>Someone not breathing, </a:t>
            </a:r>
          </a:p>
          <a:p>
            <a:r>
              <a:rPr lang="en-US" dirty="0"/>
              <a:t>bleeding uncontrollably</a:t>
            </a:r>
          </a:p>
          <a:p>
            <a:r>
              <a:rPr lang="en-US" dirty="0"/>
              <a:t>Someone breaking into your apartment</a:t>
            </a:r>
          </a:p>
        </p:txBody>
      </p:sp>
      <p:pic>
        <p:nvPicPr>
          <p:cNvPr id="1026" name="Picture 2" descr="https://s3.amazonaws.com/editorialhub/production/2015/08/breaking-and-entering-1500x1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1455" y="2895600"/>
            <a:ext cx="2794518" cy="18630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5629" y="6180510"/>
            <a:ext cx="5211651" cy="646331"/>
          </a:xfrm>
          <a:prstGeom prst="rect">
            <a:avLst/>
          </a:prstGeom>
        </p:spPr>
        <p:txBody>
          <a:bodyPr wrap="square">
            <a:spAutoFit/>
          </a:bodyPr>
          <a:lstStyle/>
          <a:p>
            <a:r>
              <a:rPr lang="en-US" dirty="0"/>
              <a:t>Ask for an interpreter</a:t>
            </a:r>
          </a:p>
          <a:p>
            <a:r>
              <a:rPr lang="en-US" dirty="0"/>
              <a:t>Don’t call case manager in an emergency, call 911</a:t>
            </a:r>
          </a:p>
        </p:txBody>
      </p:sp>
      <p:sp>
        <p:nvSpPr>
          <p:cNvPr id="7" name="TextBox 6"/>
          <p:cNvSpPr txBox="1"/>
          <p:nvPr/>
        </p:nvSpPr>
        <p:spPr>
          <a:xfrm>
            <a:off x="5746367" y="3827106"/>
            <a:ext cx="3425538" cy="1046440"/>
          </a:xfrm>
          <a:prstGeom prst="rect">
            <a:avLst/>
          </a:prstGeom>
          <a:noFill/>
        </p:spPr>
        <p:txBody>
          <a:bodyPr wrap="square" rtlCol="0">
            <a:spAutoFit/>
          </a:bodyPr>
          <a:lstStyle/>
          <a:p>
            <a:r>
              <a:rPr lang="en-US" sz="4400" dirty="0"/>
              <a:t>CALL 911</a:t>
            </a:r>
          </a:p>
          <a:p>
            <a:endParaRPr lang="en-US" dirty="0"/>
          </a:p>
        </p:txBody>
      </p:sp>
      <p:sp>
        <p:nvSpPr>
          <p:cNvPr id="9" name="TextBox 8"/>
          <p:cNvSpPr txBox="1"/>
          <p:nvPr/>
        </p:nvSpPr>
        <p:spPr>
          <a:xfrm>
            <a:off x="5546004" y="3205560"/>
            <a:ext cx="3598027" cy="461665"/>
          </a:xfrm>
          <a:prstGeom prst="rect">
            <a:avLst/>
          </a:prstGeom>
          <a:noFill/>
        </p:spPr>
        <p:txBody>
          <a:bodyPr wrap="square" rtlCol="0">
            <a:spAutoFit/>
          </a:bodyPr>
          <a:lstStyle/>
          <a:p>
            <a:r>
              <a:rPr lang="en-US" sz="1200" i="1" dirty="0"/>
              <a:t>Important to memorize address and phone number both for an emergency!</a:t>
            </a:r>
          </a:p>
        </p:txBody>
      </p:sp>
      <p:sp>
        <p:nvSpPr>
          <p:cNvPr id="11" name="Rectangle 10"/>
          <p:cNvSpPr/>
          <p:nvPr/>
        </p:nvSpPr>
        <p:spPr>
          <a:xfrm>
            <a:off x="4262116" y="4980181"/>
            <a:ext cx="4572000" cy="1200329"/>
          </a:xfrm>
          <a:prstGeom prst="rect">
            <a:avLst/>
          </a:prstGeom>
        </p:spPr>
        <p:txBody>
          <a:bodyPr>
            <a:spAutoFit/>
          </a:bodyPr>
          <a:lstStyle/>
          <a:p>
            <a:r>
              <a:rPr lang="en-US" dirty="0"/>
              <a:t>If you cannot explain the problem just say, “Help” or “Emergency” and do not hang up the telephone. The open telephone line will help the operator know where you are.</a:t>
            </a:r>
          </a:p>
        </p:txBody>
      </p:sp>
    </p:spTree>
    <p:extLst>
      <p:ext uri="{BB962C8B-B14F-4D97-AF65-F5344CB8AC3E}">
        <p14:creationId xmlns:p14="http://schemas.microsoft.com/office/powerpoint/2010/main" val="2398255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fontScale="90000"/>
          </a:bodyPr>
          <a:lstStyle/>
          <a:p>
            <a:r>
              <a:rPr lang="en-US" dirty="0"/>
              <a:t>For Women: What are your options?</a:t>
            </a:r>
          </a:p>
        </p:txBody>
      </p:sp>
      <p:sp>
        <p:nvSpPr>
          <p:cNvPr id="3" name="Content Placeholder 2"/>
          <p:cNvSpPr>
            <a:spLocks noGrp="1"/>
          </p:cNvSpPr>
          <p:nvPr>
            <p:ph sz="half" idx="1"/>
          </p:nvPr>
        </p:nvSpPr>
        <p:spPr>
          <a:xfrm>
            <a:off x="457200" y="1676400"/>
            <a:ext cx="8382000" cy="5099049"/>
          </a:xfrm>
        </p:spPr>
        <p:txBody>
          <a:bodyPr>
            <a:normAutofit/>
          </a:bodyPr>
          <a:lstStyle/>
          <a:p>
            <a:pPr fontAlgn="base"/>
            <a:r>
              <a:rPr lang="en-US" dirty="0"/>
              <a:t>If you are in a safe place and not in immediate danger, you can call:</a:t>
            </a:r>
            <a:endParaRPr lang="en-US" sz="1800" dirty="0"/>
          </a:p>
          <a:p>
            <a:pPr lvl="1" fontAlgn="base"/>
            <a:r>
              <a:rPr lang="en-US" sz="2000" dirty="0">
                <a:solidFill>
                  <a:srgbClr val="FF0000"/>
                </a:solidFill>
              </a:rPr>
              <a:t>The Connecticut Coalition Against Domestic Violence: 888-774-2900</a:t>
            </a:r>
            <a:endParaRPr lang="en-US" sz="1800" dirty="0">
              <a:solidFill>
                <a:srgbClr val="FF0000"/>
              </a:solidFill>
            </a:endParaRPr>
          </a:p>
          <a:p>
            <a:pPr lvl="1" fontAlgn="base"/>
            <a:r>
              <a:rPr lang="en-US" sz="2000" dirty="0">
                <a:solidFill>
                  <a:srgbClr val="FF0000"/>
                </a:solidFill>
              </a:rPr>
              <a:t>The MILLA Project: 203-936-8039</a:t>
            </a:r>
            <a:endParaRPr lang="en-US" sz="1800" dirty="0">
              <a:solidFill>
                <a:srgbClr val="FF0000"/>
              </a:solidFill>
            </a:endParaRPr>
          </a:p>
          <a:p>
            <a:pPr lvl="1" fontAlgn="base"/>
            <a:r>
              <a:rPr lang="en-US" sz="2000" dirty="0">
                <a:solidFill>
                  <a:srgbClr val="FF0000"/>
                </a:solidFill>
              </a:rPr>
              <a:t>United Way: 211</a:t>
            </a:r>
            <a:endParaRPr lang="en-US" sz="1800" dirty="0">
              <a:solidFill>
                <a:srgbClr val="FF0000"/>
              </a:solidFill>
            </a:endParaRPr>
          </a:p>
          <a:p>
            <a:pPr fontAlgn="base"/>
            <a:r>
              <a:rPr lang="en-US" dirty="0"/>
              <a:t>All services you receive from these organizations are free and confidential, and are available to anyone impacted by the domestic violence situation, including children. </a:t>
            </a:r>
            <a:endParaRPr lang="en-US" sz="1800" dirty="0"/>
          </a:p>
          <a:p>
            <a:pPr fontAlgn="base"/>
            <a:r>
              <a:rPr lang="en-US" dirty="0"/>
              <a:t>These services are available to everyone, regardless of their immigration status, race, religion, ethnicity, and/or native language.</a:t>
            </a:r>
            <a:endParaRPr lang="en-US" sz="1800" dirty="0"/>
          </a:p>
          <a:p>
            <a:pPr fontAlgn="base"/>
            <a:r>
              <a:rPr lang="en-US" dirty="0"/>
              <a:t>When you call any of these agencies, they will listen to you, and inform you of your options. They are there to help you make whatever decision you are comfortable making.</a:t>
            </a:r>
            <a:endParaRPr lang="en-US" sz="1800" dirty="0"/>
          </a:p>
          <a:p>
            <a:endParaRPr lang="en-US" dirty="0"/>
          </a:p>
        </p:txBody>
      </p:sp>
    </p:spTree>
    <p:extLst>
      <p:ext uri="{BB962C8B-B14F-4D97-AF65-F5344CB8AC3E}">
        <p14:creationId xmlns:p14="http://schemas.microsoft.com/office/powerpoint/2010/main" val="3604807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737133"/>
            <a:ext cx="8229600" cy="1066800"/>
          </a:xfrm>
        </p:spPr>
        <p:txBody>
          <a:bodyPr>
            <a:normAutofit fontScale="90000"/>
          </a:bodyPr>
          <a:lstStyle/>
          <a:p>
            <a:r>
              <a:rPr lang="en-US" b="1" dirty="0"/>
              <a:t>What Can Happen If You Break A Law</a:t>
            </a:r>
          </a:p>
        </p:txBody>
      </p:sp>
      <p:sp>
        <p:nvSpPr>
          <p:cNvPr id="3" name="Content Placeholder 2"/>
          <p:cNvSpPr>
            <a:spLocks noGrp="1"/>
          </p:cNvSpPr>
          <p:nvPr>
            <p:ph sz="half" idx="1"/>
          </p:nvPr>
        </p:nvSpPr>
        <p:spPr>
          <a:xfrm>
            <a:off x="0" y="1756914"/>
            <a:ext cx="5334000" cy="2435871"/>
          </a:xfrm>
        </p:spPr>
        <p:txBody>
          <a:bodyPr>
            <a:normAutofit lnSpcReduction="10000"/>
          </a:bodyPr>
          <a:lstStyle/>
          <a:p>
            <a:endParaRPr lang="en-US" sz="1900" dirty="0"/>
          </a:p>
          <a:p>
            <a:pPr lvl="1"/>
            <a:r>
              <a:rPr lang="en-US" dirty="0">
                <a:solidFill>
                  <a:schemeClr val="tx1"/>
                </a:solidFill>
              </a:rPr>
              <a:t>Breaking the law has consequences, some of which may impact your immigration status.  </a:t>
            </a:r>
          </a:p>
          <a:p>
            <a:pPr lvl="1"/>
            <a:r>
              <a:rPr lang="en-US" dirty="0">
                <a:solidFill>
                  <a:schemeClr val="tx1"/>
                </a:solidFill>
              </a:rPr>
              <a:t>Penalties will depend on the seriousness of the crime. </a:t>
            </a:r>
          </a:p>
          <a:p>
            <a:pPr lvl="1"/>
            <a:r>
              <a:rPr lang="en-US" dirty="0">
                <a:solidFill>
                  <a:schemeClr val="tx1"/>
                </a:solidFill>
              </a:rPr>
              <a:t>Penalties may include:  fines, jail time, and/or deportation.  </a:t>
            </a:r>
          </a:p>
          <a:p>
            <a:endParaRPr lang="en-US" dirty="0"/>
          </a:p>
        </p:txBody>
      </p:sp>
      <p:pic>
        <p:nvPicPr>
          <p:cNvPr id="11266" name="Picture 2" descr="Image result for jail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179" y="1767838"/>
            <a:ext cx="3048000" cy="203000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citation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785" y="4340931"/>
            <a:ext cx="2130425" cy="186086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money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6585" y="4688697"/>
            <a:ext cx="1444625" cy="1165331"/>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630" y="3960437"/>
            <a:ext cx="3394744" cy="262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74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48852"/>
            <a:ext cx="8229600" cy="1066800"/>
          </a:xfrm>
        </p:spPr>
        <p:txBody>
          <a:bodyPr>
            <a:normAutofit/>
          </a:bodyPr>
          <a:lstStyle/>
          <a:p>
            <a:pPr algn="ctr"/>
            <a:r>
              <a:rPr lang="en-US" dirty="0"/>
              <a:t>Housing</a:t>
            </a:r>
          </a:p>
        </p:txBody>
      </p:sp>
      <p:sp>
        <p:nvSpPr>
          <p:cNvPr id="6" name="TextBox 5"/>
          <p:cNvSpPr txBox="1"/>
          <p:nvPr/>
        </p:nvSpPr>
        <p:spPr>
          <a:xfrm>
            <a:off x="5934596" y="2217732"/>
            <a:ext cx="2133600" cy="369332"/>
          </a:xfrm>
          <a:prstGeom prst="rect">
            <a:avLst/>
          </a:prstGeom>
          <a:noFill/>
        </p:spPr>
        <p:txBody>
          <a:bodyPr wrap="square" rtlCol="0">
            <a:spAutoFit/>
          </a:bodyPr>
          <a:lstStyle/>
          <a:p>
            <a:endParaRPr lang="en-US" dirty="0"/>
          </a:p>
        </p:txBody>
      </p:sp>
      <p:sp>
        <p:nvSpPr>
          <p:cNvPr id="7" name="TextBox 6"/>
          <p:cNvSpPr txBox="1"/>
          <p:nvPr/>
        </p:nvSpPr>
        <p:spPr>
          <a:xfrm>
            <a:off x="6781799" y="5588508"/>
            <a:ext cx="2057400" cy="400110"/>
          </a:xfrm>
          <a:prstGeom prst="rect">
            <a:avLst/>
          </a:prstGeom>
          <a:noFill/>
        </p:spPr>
        <p:txBody>
          <a:bodyPr wrap="square" rtlCol="0">
            <a:spAutoFit/>
          </a:bodyPr>
          <a:lstStyle/>
          <a:p>
            <a:endParaRPr lang="en-US" sz="2000" dirty="0"/>
          </a:p>
        </p:txBody>
      </p:sp>
      <p:sp>
        <p:nvSpPr>
          <p:cNvPr id="8" name="TextBox 7"/>
          <p:cNvSpPr txBox="1"/>
          <p:nvPr/>
        </p:nvSpPr>
        <p:spPr>
          <a:xfrm>
            <a:off x="749676" y="3082470"/>
            <a:ext cx="2590800" cy="369332"/>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2"/>
          <a:stretch>
            <a:fillRect/>
          </a:stretch>
        </p:blipFill>
        <p:spPr>
          <a:xfrm>
            <a:off x="4114801" y="2924872"/>
            <a:ext cx="2200796" cy="2525895"/>
          </a:xfrm>
          <a:prstGeom prst="rect">
            <a:avLst/>
          </a:prstGeom>
        </p:spPr>
      </p:pic>
      <p:sp>
        <p:nvSpPr>
          <p:cNvPr id="10" name="Rounded Rectangle 9"/>
          <p:cNvSpPr/>
          <p:nvPr/>
        </p:nvSpPr>
        <p:spPr>
          <a:xfrm>
            <a:off x="228631" y="2010609"/>
            <a:ext cx="1178441" cy="5802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Safe</a:t>
            </a:r>
          </a:p>
        </p:txBody>
      </p:sp>
      <p:sp>
        <p:nvSpPr>
          <p:cNvPr id="11" name="Rounded Rectangle 10"/>
          <p:cNvSpPr/>
          <p:nvPr/>
        </p:nvSpPr>
        <p:spPr>
          <a:xfrm>
            <a:off x="1981217" y="1981200"/>
            <a:ext cx="1793359" cy="609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Sanitary</a:t>
            </a:r>
          </a:p>
        </p:txBody>
      </p:sp>
      <p:sp>
        <p:nvSpPr>
          <p:cNvPr id="13" name="Rounded Rectangle 12"/>
          <p:cNvSpPr/>
          <p:nvPr/>
        </p:nvSpPr>
        <p:spPr>
          <a:xfrm>
            <a:off x="4114800" y="2010609"/>
            <a:ext cx="1894114" cy="544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Affordable</a:t>
            </a:r>
          </a:p>
        </p:txBody>
      </p:sp>
      <p:sp>
        <p:nvSpPr>
          <p:cNvPr id="14" name="Rounded Rectangle 13"/>
          <p:cNvSpPr/>
          <p:nvPr/>
        </p:nvSpPr>
        <p:spPr>
          <a:xfrm>
            <a:off x="3820885" y="5820901"/>
            <a:ext cx="2209800" cy="758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As Close To US Tie/Support as possible</a:t>
            </a:r>
          </a:p>
        </p:txBody>
      </p:sp>
      <p:sp>
        <p:nvSpPr>
          <p:cNvPr id="15" name="Rounded Rectangle 14"/>
          <p:cNvSpPr/>
          <p:nvPr/>
        </p:nvSpPr>
        <p:spPr>
          <a:xfrm>
            <a:off x="631371" y="5883679"/>
            <a:ext cx="2438400" cy="632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Not Over-Occupancy (state laws) </a:t>
            </a:r>
          </a:p>
        </p:txBody>
      </p:sp>
      <p:pic>
        <p:nvPicPr>
          <p:cNvPr id="17" name="Content Placeholder 16"/>
          <p:cNvPicPr>
            <a:picLocks noGrp="1" noChangeAspect="1"/>
          </p:cNvPicPr>
          <p:nvPr>
            <p:ph idx="1"/>
          </p:nvPr>
        </p:nvPicPr>
        <p:blipFill>
          <a:blip r:embed="rId3"/>
          <a:stretch>
            <a:fillRect/>
          </a:stretch>
        </p:blipFill>
        <p:spPr>
          <a:xfrm>
            <a:off x="228601" y="3200400"/>
            <a:ext cx="3510716" cy="2210146"/>
          </a:xfrm>
          <a:prstGeom prst="rect">
            <a:avLst/>
          </a:prstGeom>
        </p:spPr>
      </p:pic>
      <p:sp>
        <p:nvSpPr>
          <p:cNvPr id="18" name="Rectangle 17"/>
          <p:cNvSpPr/>
          <p:nvPr/>
        </p:nvSpPr>
        <p:spPr>
          <a:xfrm>
            <a:off x="6553231" y="2794249"/>
            <a:ext cx="2468063" cy="3026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Houses here are equipped with the essentials (fridge, stove, cupboards, bathroom, heat)</a:t>
            </a:r>
          </a:p>
          <a:p>
            <a:pPr marL="285750" indent="-285750">
              <a:buFont typeface="Arial" panose="020B0604020202020204" pitchFamily="34" charset="0"/>
              <a:buChar char="•"/>
            </a:pPr>
            <a:r>
              <a:rPr lang="en-US" u="sng" dirty="0">
                <a:solidFill>
                  <a:schemeClr val="tx1"/>
                </a:solidFill>
              </a:rPr>
              <a:t>NOT</a:t>
            </a:r>
            <a:r>
              <a:rPr lang="en-US" dirty="0">
                <a:solidFill>
                  <a:schemeClr val="tx1"/>
                </a:solidFill>
              </a:rPr>
              <a:t> required to have a washing machine, microwave, TV, or air conditioning</a:t>
            </a:r>
          </a:p>
        </p:txBody>
      </p:sp>
    </p:spTree>
    <p:extLst>
      <p:ext uri="{BB962C8B-B14F-4D97-AF65-F5344CB8AC3E}">
        <p14:creationId xmlns:p14="http://schemas.microsoft.com/office/powerpoint/2010/main" val="3961618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47800"/>
            <a:ext cx="8305800" cy="985838"/>
          </a:xfrm>
        </p:spPr>
        <p:txBody>
          <a:bodyPr/>
          <a:lstStyle/>
          <a:p>
            <a:r>
              <a:rPr lang="en-US" b="1" dirty="0"/>
              <a:t>LEASE AGREEMENT: </a:t>
            </a:r>
          </a:p>
        </p:txBody>
      </p:sp>
      <p:sp>
        <p:nvSpPr>
          <p:cNvPr id="3" name="Content Placeholder 2"/>
          <p:cNvSpPr>
            <a:spLocks noGrp="1"/>
          </p:cNvSpPr>
          <p:nvPr>
            <p:ph idx="1"/>
          </p:nvPr>
        </p:nvSpPr>
        <p:spPr>
          <a:xfrm>
            <a:off x="0" y="2667000"/>
            <a:ext cx="8839200" cy="4325112"/>
          </a:xfrm>
        </p:spPr>
        <p:txBody>
          <a:bodyPr/>
          <a:lstStyle/>
          <a:p>
            <a:r>
              <a:rPr lang="en-US" dirty="0"/>
              <a:t>In the United States, in order to rent a unit you must sign a legal document called a lease. </a:t>
            </a:r>
          </a:p>
          <a:p>
            <a:r>
              <a:rPr lang="en-US" dirty="0"/>
              <a:t>The terms of lease are set by the property owner.</a:t>
            </a:r>
          </a:p>
          <a:p>
            <a:r>
              <a:rPr lang="en-US" dirty="0"/>
              <a:t>Typical lease durations are one year, however some landlords will offer a shorter lease agreement. This is not to be expected. </a:t>
            </a:r>
          </a:p>
          <a:p>
            <a:r>
              <a:rPr lang="en-US" dirty="0"/>
              <a:t>In order to abide by the terms of the lease, you should read and </a:t>
            </a:r>
            <a:r>
              <a:rPr lang="en-US" b="1" u="sng" dirty="0"/>
              <a:t>understand</a:t>
            </a:r>
            <a:r>
              <a:rPr lang="en-US" dirty="0"/>
              <a:t> </a:t>
            </a:r>
            <a:r>
              <a:rPr lang="en-US" b="1" u="sng" dirty="0"/>
              <a:t>before</a:t>
            </a:r>
            <a:r>
              <a:rPr lang="en-US" dirty="0"/>
              <a:t> </a:t>
            </a:r>
            <a:r>
              <a:rPr lang="en-US" b="1" u="sng" dirty="0"/>
              <a:t>you sign</a:t>
            </a:r>
            <a:r>
              <a:rPr lang="en-US" dirty="0"/>
              <a:t>. </a:t>
            </a:r>
          </a:p>
          <a:p>
            <a:endParaRPr lang="en-US" dirty="0"/>
          </a:p>
        </p:txBody>
      </p:sp>
      <p:pic>
        <p:nvPicPr>
          <p:cNvPr id="1026" name="Picture 2" descr="Image result for lease docu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64378"/>
            <a:ext cx="3263898" cy="217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825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92430"/>
            <a:ext cx="6096000" cy="1793631"/>
          </a:xfrm>
        </p:spPr>
        <p:txBody>
          <a:bodyPr>
            <a:normAutofit fontScale="90000"/>
          </a:bodyPr>
          <a:lstStyle/>
          <a:p>
            <a:r>
              <a:rPr lang="en-US" dirty="0"/>
              <a:t>How to Build a Good Relationship With Your Landlord </a:t>
            </a:r>
            <a:r>
              <a:rPr lang="en-US" dirty="0">
                <a:sym typeface="Wingdings" panose="05000000000000000000" pitchFamily="2" charset="2"/>
              </a:rPr>
              <a:t></a:t>
            </a:r>
            <a:endParaRPr lang="en-US" dirty="0"/>
          </a:p>
        </p:txBody>
      </p:sp>
      <p:sp>
        <p:nvSpPr>
          <p:cNvPr id="3" name="Content Placeholder 2"/>
          <p:cNvSpPr>
            <a:spLocks noGrp="1"/>
          </p:cNvSpPr>
          <p:nvPr>
            <p:ph idx="1"/>
          </p:nvPr>
        </p:nvSpPr>
        <p:spPr>
          <a:xfrm>
            <a:off x="-20782" y="2667000"/>
            <a:ext cx="7936173" cy="4876800"/>
          </a:xfrm>
        </p:spPr>
        <p:txBody>
          <a:bodyPr>
            <a:normAutofit/>
          </a:bodyPr>
          <a:lstStyle/>
          <a:p>
            <a:pPr marL="624078" indent="-514350">
              <a:buFont typeface="+mj-lt"/>
              <a:buAutoNum type="arabicPeriod"/>
            </a:pPr>
            <a:r>
              <a:rPr lang="en-US" sz="2400" dirty="0"/>
              <a:t>Pay your rent on time! (Paying bills on time builds credit, which helps for loans, finding future places to rent, etc.) </a:t>
            </a:r>
          </a:p>
          <a:p>
            <a:pPr marL="624078" indent="-514350">
              <a:buAutoNum type="arabicPeriod"/>
            </a:pPr>
            <a:r>
              <a:rPr lang="en-US" sz="2400" dirty="0"/>
              <a:t>Take care of the property. Call your landlord if anything is broken or if you want to move. </a:t>
            </a:r>
            <a:r>
              <a:rPr lang="en-US" sz="1600" dirty="0"/>
              <a:t>You can also ask IRIS to assist in contacting your landlord.</a:t>
            </a:r>
          </a:p>
          <a:p>
            <a:pPr marL="624078" indent="-514350">
              <a:buAutoNum type="arabicPeriod"/>
            </a:pPr>
            <a:r>
              <a:rPr lang="en-US" sz="2400" dirty="0"/>
              <a:t>Be a good neighbor! (How!? </a:t>
            </a:r>
            <a:r>
              <a:rPr lang="en-US" sz="2400" i="1" dirty="0"/>
              <a:t>not being too loud, taking out garbage, not making a mess in public spaces).</a:t>
            </a:r>
          </a:p>
          <a:p>
            <a:endParaRPr lang="en-US" sz="2400" dirty="0"/>
          </a:p>
        </p:txBody>
      </p:sp>
      <p:pic>
        <p:nvPicPr>
          <p:cNvPr id="3074" name="Picture 2" descr="Image result for handshake smile landl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504153"/>
            <a:ext cx="2994546" cy="202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10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82" y="331238"/>
            <a:ext cx="8382000" cy="1069848"/>
          </a:xfrm>
        </p:spPr>
        <p:txBody>
          <a:bodyPr/>
          <a:lstStyle/>
          <a:p>
            <a:pPr algn="ctr"/>
            <a:r>
              <a:rPr lang="en-US" dirty="0"/>
              <a:t>Paying Rent:</a:t>
            </a:r>
          </a:p>
        </p:txBody>
      </p:sp>
      <p:sp>
        <p:nvSpPr>
          <p:cNvPr id="3" name="Text Placeholder 2"/>
          <p:cNvSpPr>
            <a:spLocks noGrp="1"/>
          </p:cNvSpPr>
          <p:nvPr>
            <p:ph type="body" idx="1"/>
          </p:nvPr>
        </p:nvSpPr>
        <p:spPr>
          <a:xfrm>
            <a:off x="591136" y="3096382"/>
            <a:ext cx="3836069" cy="1799190"/>
          </a:xfrm>
        </p:spPr>
        <p:txBody>
          <a:bodyPr/>
          <a:lstStyle/>
          <a:p>
            <a:r>
              <a:rPr lang="en-US" sz="1400" dirty="0"/>
              <a:t>Money  Order:</a:t>
            </a:r>
            <a:r>
              <a:rPr lang="en-US" sz="1400" b="0" dirty="0"/>
              <a:t> You may pay rent via money  order. To do this go to a location that sells money orders (post office, pharmacy, grocery store) with the cash you wish to send (along with a little extra for the processing fee).  IRIS can provide education on how to obtain and send a money order. </a:t>
            </a:r>
            <a:endParaRPr lang="en-US" sz="1400" dirty="0"/>
          </a:p>
        </p:txBody>
      </p:sp>
      <p:sp>
        <p:nvSpPr>
          <p:cNvPr id="4" name="Text Placeholder 3"/>
          <p:cNvSpPr>
            <a:spLocks noGrp="1"/>
          </p:cNvSpPr>
          <p:nvPr>
            <p:ph type="body" sz="half" idx="3"/>
          </p:nvPr>
        </p:nvSpPr>
        <p:spPr>
          <a:xfrm>
            <a:off x="4984454" y="3200400"/>
            <a:ext cx="3778546" cy="1981199"/>
          </a:xfrm>
        </p:spPr>
        <p:txBody>
          <a:bodyPr/>
          <a:lstStyle/>
          <a:p>
            <a:r>
              <a:rPr lang="en-US" sz="1400" dirty="0"/>
              <a:t>Bank Account: </a:t>
            </a:r>
            <a:r>
              <a:rPr lang="en-US" sz="1400" b="0" dirty="0"/>
              <a:t>You may also pay rent through a bank account. To do this, you will need to choose/go to a bank, open an account, and order checks.  Some  of your regular bills may also have online payment options using your bank account information.</a:t>
            </a:r>
            <a:endParaRPr lang="en-US" sz="1400" dirty="0"/>
          </a:p>
        </p:txBody>
      </p:sp>
      <p:pic>
        <p:nvPicPr>
          <p:cNvPr id="17" name="Picture 16"/>
          <p:cNvPicPr>
            <a:picLocks noChangeAspect="1"/>
          </p:cNvPicPr>
          <p:nvPr/>
        </p:nvPicPr>
        <p:blipFill>
          <a:blip r:embed="rId2"/>
          <a:stretch>
            <a:fillRect/>
          </a:stretch>
        </p:blipFill>
        <p:spPr>
          <a:xfrm>
            <a:off x="5068673" y="1702468"/>
            <a:ext cx="3347742" cy="1393914"/>
          </a:xfrm>
          <a:prstGeom prst="rect">
            <a:avLst/>
          </a:prstGeom>
        </p:spPr>
      </p:pic>
      <p:pic>
        <p:nvPicPr>
          <p:cNvPr id="18" name="Picture 17"/>
          <p:cNvPicPr>
            <a:picLocks noChangeAspect="1"/>
          </p:cNvPicPr>
          <p:nvPr/>
        </p:nvPicPr>
        <p:blipFill>
          <a:blip r:embed="rId3"/>
          <a:stretch>
            <a:fillRect/>
          </a:stretch>
        </p:blipFill>
        <p:spPr>
          <a:xfrm>
            <a:off x="544528" y="4972565"/>
            <a:ext cx="4462851" cy="1869880"/>
          </a:xfrm>
          <a:prstGeom prst="rect">
            <a:avLst/>
          </a:prstGeom>
        </p:spPr>
      </p:pic>
      <p:sp>
        <p:nvSpPr>
          <p:cNvPr id="20" name="Rectangle 19"/>
          <p:cNvSpPr/>
          <p:nvPr/>
        </p:nvSpPr>
        <p:spPr>
          <a:xfrm>
            <a:off x="5472357" y="5334000"/>
            <a:ext cx="2576795" cy="1163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prstClr val="black"/>
                </a:solidFill>
              </a:rPr>
              <a:t>You will send your money order or check  in the mail.  Therefore you will need to learn how to send mail. </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928" y="1219200"/>
            <a:ext cx="3494907" cy="169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41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01624"/>
            <a:ext cx="7772400" cy="1447800"/>
          </a:xfrm>
        </p:spPr>
        <p:txBody>
          <a:bodyPr>
            <a:normAutofit/>
          </a:bodyPr>
          <a:lstStyle/>
          <a:p>
            <a:r>
              <a:rPr lang="en-US" dirty="0"/>
              <a:t>Consequences to moving before lease has ended </a:t>
            </a:r>
            <a:r>
              <a:rPr lang="en-US" dirty="0">
                <a:sym typeface="Wingdings" panose="05000000000000000000" pitchFamily="2" charset="2"/>
              </a:rPr>
              <a:t>: </a:t>
            </a:r>
            <a:endParaRPr lang="en-US" dirty="0"/>
          </a:p>
        </p:txBody>
      </p:sp>
      <p:sp>
        <p:nvSpPr>
          <p:cNvPr id="3" name="Content Placeholder 2"/>
          <p:cNvSpPr>
            <a:spLocks noGrp="1"/>
          </p:cNvSpPr>
          <p:nvPr>
            <p:ph idx="1"/>
          </p:nvPr>
        </p:nvSpPr>
        <p:spPr>
          <a:xfrm>
            <a:off x="228600" y="2532888"/>
            <a:ext cx="8229600" cy="4325112"/>
          </a:xfrm>
        </p:spPr>
        <p:txBody>
          <a:bodyPr/>
          <a:lstStyle/>
          <a:p>
            <a:pPr marL="411480" lvl="1" indent="0">
              <a:buNone/>
            </a:pPr>
            <a:r>
              <a:rPr lang="en-US" sz="2800" dirty="0">
                <a:solidFill>
                  <a:schemeClr val="tx1"/>
                </a:solidFill>
              </a:rPr>
              <a:t>1. Limited assistance in rent payment from IRIS as some resettlement money has already been spent on the first housing option.</a:t>
            </a:r>
          </a:p>
          <a:p>
            <a:pPr marL="411480" lvl="1" indent="0">
              <a:buNone/>
            </a:pPr>
            <a:r>
              <a:rPr lang="en-US" sz="2800" dirty="0">
                <a:solidFill>
                  <a:schemeClr val="tx1"/>
                </a:solidFill>
              </a:rPr>
              <a:t>2. Poor credit </a:t>
            </a:r>
            <a:r>
              <a:rPr lang="en-US" sz="2800" i="1" dirty="0">
                <a:solidFill>
                  <a:schemeClr val="tx1"/>
                </a:solidFill>
              </a:rPr>
              <a:t>(which will impact ability to find a job, open a bank account, etc.)</a:t>
            </a:r>
          </a:p>
          <a:p>
            <a:pPr marL="411480" lvl="1" indent="0">
              <a:buNone/>
            </a:pPr>
            <a:r>
              <a:rPr lang="en-US" sz="2800" dirty="0">
                <a:solidFill>
                  <a:schemeClr val="tx1"/>
                </a:solidFill>
              </a:rPr>
              <a:t>3. Very difficult to find a future place to rent </a:t>
            </a:r>
            <a:r>
              <a:rPr lang="en-US" sz="2800" i="1" dirty="0">
                <a:solidFill>
                  <a:schemeClr val="tx1"/>
                </a:solidFill>
              </a:rPr>
              <a:t>(landlords do not like to risk renting to those who left before their lease has ended before)</a:t>
            </a:r>
          </a:p>
          <a:p>
            <a:endParaRPr lang="en-US" dirty="0"/>
          </a:p>
        </p:txBody>
      </p:sp>
    </p:spTree>
    <p:extLst>
      <p:ext uri="{BB962C8B-B14F-4D97-AF65-F5344CB8AC3E}">
        <p14:creationId xmlns:p14="http://schemas.microsoft.com/office/powerpoint/2010/main" val="1824640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0" y="912228"/>
            <a:ext cx="8229600" cy="1066800"/>
          </a:xfrm>
        </p:spPr>
        <p:txBody>
          <a:bodyPr/>
          <a:lstStyle/>
          <a:p>
            <a:r>
              <a:rPr lang="en-US" dirty="0"/>
              <a:t>Housing Cleanliness</a:t>
            </a:r>
          </a:p>
        </p:txBody>
      </p:sp>
      <p:pic>
        <p:nvPicPr>
          <p:cNvPr id="4098" name="Picture 2" descr="Related imag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2920" y="2088398"/>
            <a:ext cx="3048000" cy="20270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trash in apartment hall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1171" y="1143000"/>
            <a:ext cx="2311359" cy="30818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548" y="2088460"/>
            <a:ext cx="3128996" cy="19706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2920" y="4334182"/>
            <a:ext cx="8915400" cy="2371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solidFill>
              </a:rPr>
              <a:t>Important to regularly clean your house/apartment</a:t>
            </a:r>
          </a:p>
          <a:p>
            <a:endParaRPr lang="en-US" sz="800" dirty="0">
              <a:solidFill>
                <a:schemeClr val="tx1"/>
              </a:solidFill>
            </a:endParaRPr>
          </a:p>
          <a:p>
            <a:pPr marL="285750" indent="-285750">
              <a:buFont typeface="Arial" panose="020B0604020202020204" pitchFamily="34" charset="0"/>
              <a:buChar char="•"/>
            </a:pPr>
            <a:r>
              <a:rPr lang="en-US" sz="2000" dirty="0">
                <a:solidFill>
                  <a:schemeClr val="tx1"/>
                </a:solidFill>
              </a:rPr>
              <a:t>Take out the trash regularly (especially meat, eggs or other smelly foods)</a:t>
            </a:r>
          </a:p>
          <a:p>
            <a:endParaRPr lang="en-US" sz="800" dirty="0">
              <a:solidFill>
                <a:schemeClr val="tx1"/>
              </a:solidFill>
            </a:endParaRPr>
          </a:p>
          <a:p>
            <a:pPr marL="285750" indent="-285750">
              <a:buFont typeface="Arial" panose="020B0604020202020204" pitchFamily="34" charset="0"/>
              <a:buChar char="•"/>
            </a:pPr>
            <a:r>
              <a:rPr lang="en-US" sz="2000" dirty="0">
                <a:solidFill>
                  <a:schemeClr val="tx1"/>
                </a:solidFill>
              </a:rPr>
              <a:t>No littering in apartment hallways or outside</a:t>
            </a:r>
          </a:p>
          <a:p>
            <a:endParaRPr lang="en-US" sz="800" dirty="0">
              <a:solidFill>
                <a:schemeClr val="tx1"/>
              </a:solidFill>
            </a:endParaRPr>
          </a:p>
          <a:p>
            <a:pPr marL="285750" indent="-285750">
              <a:buFont typeface="Arial" panose="020B0604020202020204" pitchFamily="34" charset="0"/>
              <a:buChar char="•"/>
            </a:pPr>
            <a:r>
              <a:rPr lang="en-US" sz="2000" dirty="0">
                <a:solidFill>
                  <a:schemeClr val="tx1"/>
                </a:solidFill>
              </a:rPr>
              <a:t>Have questions about how to keep things clean/how to use cleaning supplies ask your family/friends or case manager. </a:t>
            </a:r>
          </a:p>
        </p:txBody>
      </p:sp>
    </p:spTree>
    <p:extLst>
      <p:ext uri="{BB962C8B-B14F-4D97-AF65-F5344CB8AC3E}">
        <p14:creationId xmlns:p14="http://schemas.microsoft.com/office/powerpoint/2010/main" val="1256702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05" y="251947"/>
            <a:ext cx="8229600" cy="1143000"/>
          </a:xfrm>
        </p:spPr>
        <p:txBody>
          <a:bodyPr/>
          <a:lstStyle/>
          <a:p>
            <a:r>
              <a:rPr lang="en-US" dirty="0"/>
              <a:t>When To Contact Your Landlord…</a:t>
            </a:r>
          </a:p>
        </p:txBody>
      </p:sp>
      <p:pic>
        <p:nvPicPr>
          <p:cNvPr id="2052" name="Picture 4" descr="C:\Users\abunio\Desktop\hole-in-the-wall.jpg"/>
          <p:cNvPicPr>
            <a:picLocks noChangeAspect="1" noChangeArrowheads="1"/>
          </p:cNvPicPr>
          <p:nvPr/>
        </p:nvPicPr>
        <p:blipFill>
          <a:blip r:embed="rId2" cstate="print"/>
          <a:srcRect/>
          <a:stretch>
            <a:fillRect/>
          </a:stretch>
        </p:blipFill>
        <p:spPr bwMode="auto">
          <a:xfrm>
            <a:off x="6388079" y="1676400"/>
            <a:ext cx="2543083" cy="1905000"/>
          </a:xfrm>
          <a:prstGeom prst="rect">
            <a:avLst/>
          </a:prstGeom>
          <a:noFill/>
        </p:spPr>
      </p:pic>
      <p:pic>
        <p:nvPicPr>
          <p:cNvPr id="2053" name="Picture 5" descr="C:\Users\abunio\Desktop\broken stove.jpg"/>
          <p:cNvPicPr>
            <a:picLocks noChangeAspect="1" noChangeArrowheads="1"/>
          </p:cNvPicPr>
          <p:nvPr/>
        </p:nvPicPr>
        <p:blipFill>
          <a:blip r:embed="rId3" cstate="print"/>
          <a:srcRect/>
          <a:stretch>
            <a:fillRect/>
          </a:stretch>
        </p:blipFill>
        <p:spPr bwMode="auto">
          <a:xfrm>
            <a:off x="347471" y="1733550"/>
            <a:ext cx="2971800" cy="2228850"/>
          </a:xfrm>
          <a:prstGeom prst="rect">
            <a:avLst/>
          </a:prstGeom>
          <a:noFill/>
        </p:spPr>
      </p:pic>
      <p:pic>
        <p:nvPicPr>
          <p:cNvPr id="2054" name="Picture 6" descr="C:\Users\abunio\Desktop\overflowing-broken-toilet-12257885.jpg"/>
          <p:cNvPicPr>
            <a:picLocks noGrp="1" noChangeAspect="1" noChangeArrowheads="1"/>
          </p:cNvPicPr>
          <p:nvPr>
            <p:ph sz="quarter" idx="4"/>
          </p:nvPr>
        </p:nvPicPr>
        <p:blipFill>
          <a:blip r:embed="rId4" cstate="print"/>
          <a:srcRect/>
          <a:stretch>
            <a:fillRect/>
          </a:stretch>
        </p:blipFill>
        <p:spPr bwMode="auto">
          <a:xfrm>
            <a:off x="3551135" y="1842411"/>
            <a:ext cx="2362200" cy="3796393"/>
          </a:xfrm>
          <a:prstGeom prst="rect">
            <a:avLst/>
          </a:prstGeom>
          <a:noFill/>
        </p:spPr>
      </p:pic>
      <p:pic>
        <p:nvPicPr>
          <p:cNvPr id="2055" name="Picture 7" descr="C:\Users\abunio\Desktop\fridge-broken.gif"/>
          <p:cNvPicPr>
            <a:picLocks noGrp="1" noChangeAspect="1" noChangeArrowheads="1"/>
          </p:cNvPicPr>
          <p:nvPr>
            <p:ph sz="half" idx="2"/>
          </p:nvPr>
        </p:nvPicPr>
        <p:blipFill>
          <a:blip r:embed="rId5" cstate="print"/>
          <a:srcRect/>
          <a:stretch>
            <a:fillRect/>
          </a:stretch>
        </p:blipFill>
        <p:spPr bwMode="auto">
          <a:xfrm>
            <a:off x="339398" y="4143409"/>
            <a:ext cx="3051707" cy="2714653"/>
          </a:xfrm>
          <a:prstGeom prst="rect">
            <a:avLst/>
          </a:prstGeom>
          <a:noFill/>
        </p:spPr>
      </p:pic>
      <p:pic>
        <p:nvPicPr>
          <p:cNvPr id="2056" name="Picture 8" descr="C:\Users\abunio\Desktop\broken window.jpg"/>
          <p:cNvPicPr>
            <a:picLocks noChangeAspect="1" noChangeArrowheads="1"/>
          </p:cNvPicPr>
          <p:nvPr/>
        </p:nvPicPr>
        <p:blipFill>
          <a:blip r:embed="rId6" cstate="print"/>
          <a:srcRect/>
          <a:stretch>
            <a:fillRect/>
          </a:stretch>
        </p:blipFill>
        <p:spPr bwMode="auto">
          <a:xfrm>
            <a:off x="6121553" y="4191000"/>
            <a:ext cx="2809609" cy="2514600"/>
          </a:xfrm>
          <a:prstGeom prst="rect">
            <a:avLst/>
          </a:prstGeom>
          <a:noFill/>
        </p:spPr>
      </p:pic>
      <p:sp>
        <p:nvSpPr>
          <p:cNvPr id="4" name="Rectangle 3"/>
          <p:cNvSpPr/>
          <p:nvPr/>
        </p:nvSpPr>
        <p:spPr>
          <a:xfrm>
            <a:off x="339398" y="1137687"/>
            <a:ext cx="3272759" cy="492443"/>
          </a:xfrm>
          <a:prstGeom prst="rect">
            <a:avLst/>
          </a:prstGeom>
        </p:spPr>
        <p:txBody>
          <a:bodyPr wrap="square">
            <a:spAutoFit/>
          </a:bodyPr>
          <a:lstStyle/>
          <a:p>
            <a:r>
              <a:rPr lang="en-US" sz="2600" dirty="0"/>
              <a:t>Broken Items</a:t>
            </a:r>
          </a:p>
        </p:txBody>
      </p:sp>
    </p:spTree>
    <p:extLst>
      <p:ext uri="{BB962C8B-B14F-4D97-AF65-F5344CB8AC3E}">
        <p14:creationId xmlns:p14="http://schemas.microsoft.com/office/powerpoint/2010/main" val="2723220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54" y="586951"/>
            <a:ext cx="8229600" cy="1066800"/>
          </a:xfrm>
        </p:spPr>
        <p:txBody>
          <a:bodyPr/>
          <a:lstStyle/>
          <a:p>
            <a:r>
              <a:rPr lang="en-US" dirty="0"/>
              <a:t>When To Contact Your Landlord…</a:t>
            </a:r>
          </a:p>
        </p:txBody>
      </p:sp>
      <p:sp>
        <p:nvSpPr>
          <p:cNvPr id="3" name="Content Placeholder 2"/>
          <p:cNvSpPr>
            <a:spLocks noGrp="1"/>
          </p:cNvSpPr>
          <p:nvPr>
            <p:ph idx="1"/>
          </p:nvPr>
        </p:nvSpPr>
        <p:spPr>
          <a:xfrm>
            <a:off x="175654" y="1936663"/>
            <a:ext cx="8229600" cy="4325112"/>
          </a:xfrm>
        </p:spPr>
        <p:txBody>
          <a:bodyPr/>
          <a:lstStyle/>
          <a:p>
            <a:r>
              <a:rPr lang="en-US" dirty="0"/>
              <a:t>Bug/Rodent problems</a:t>
            </a:r>
          </a:p>
          <a:p>
            <a:endParaRPr lang="en-US" dirty="0"/>
          </a:p>
        </p:txBody>
      </p:sp>
      <p:pic>
        <p:nvPicPr>
          <p:cNvPr id="4" name="Picture 2" descr="C:\Users\abunio\Downloads\cockroache pic.jpg"/>
          <p:cNvPicPr>
            <a:picLocks noChangeAspect="1" noChangeArrowheads="1"/>
          </p:cNvPicPr>
          <p:nvPr/>
        </p:nvPicPr>
        <p:blipFill>
          <a:blip r:embed="rId2" cstate="print"/>
          <a:srcRect/>
          <a:stretch>
            <a:fillRect/>
          </a:stretch>
        </p:blipFill>
        <p:spPr bwMode="auto">
          <a:xfrm>
            <a:off x="4876811" y="1523138"/>
            <a:ext cx="2396071" cy="2058262"/>
          </a:xfrm>
          <a:prstGeom prst="rect">
            <a:avLst/>
          </a:prstGeom>
          <a:noFill/>
        </p:spPr>
      </p:pic>
      <p:pic>
        <p:nvPicPr>
          <p:cNvPr id="5" name="Picture 4" descr="C:\Users\abunio\Desktop\ants picture.jpg"/>
          <p:cNvPicPr>
            <a:picLocks noChangeAspect="1" noChangeArrowheads="1"/>
          </p:cNvPicPr>
          <p:nvPr/>
        </p:nvPicPr>
        <p:blipFill>
          <a:blip r:embed="rId3" cstate="print"/>
          <a:srcRect/>
          <a:stretch>
            <a:fillRect/>
          </a:stretch>
        </p:blipFill>
        <p:spPr bwMode="auto">
          <a:xfrm>
            <a:off x="6440427" y="4731262"/>
            <a:ext cx="2632450" cy="1974338"/>
          </a:xfrm>
          <a:prstGeom prst="rect">
            <a:avLst/>
          </a:prstGeom>
          <a:noFill/>
        </p:spPr>
      </p:pic>
      <p:pic>
        <p:nvPicPr>
          <p:cNvPr id="3074" name="Picture 2" descr="Image result for common house m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929" y="3140124"/>
            <a:ext cx="2624073" cy="15744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bunio\Desktop\Bed Bug life cylce.jpg"/>
          <p:cNvPicPr>
            <a:picLocks noChangeAspect="1" noChangeArrowheads="1"/>
          </p:cNvPicPr>
          <p:nvPr/>
        </p:nvPicPr>
        <p:blipFill>
          <a:blip r:embed="rId5" cstate="print"/>
          <a:srcRect/>
          <a:stretch>
            <a:fillRect/>
          </a:stretch>
        </p:blipFill>
        <p:spPr bwMode="auto">
          <a:xfrm>
            <a:off x="0" y="2819400"/>
            <a:ext cx="4816712" cy="1891420"/>
          </a:xfrm>
          <a:prstGeom prst="rect">
            <a:avLst/>
          </a:prstGeom>
          <a:noFill/>
        </p:spPr>
      </p:pic>
      <p:sp>
        <p:nvSpPr>
          <p:cNvPr id="6" name="Rectangle 5"/>
          <p:cNvSpPr/>
          <p:nvPr/>
        </p:nvSpPr>
        <p:spPr>
          <a:xfrm>
            <a:off x="4635087" y="4632954"/>
            <a:ext cx="1717512" cy="2072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chemeClr val="tx1"/>
                </a:solidFill>
              </a:rPr>
              <a:t>Note: Bed bugs are </a:t>
            </a:r>
            <a:r>
              <a:rPr lang="en-US" sz="1500" b="1" u="sng" dirty="0">
                <a:solidFill>
                  <a:schemeClr val="tx1"/>
                </a:solidFill>
              </a:rPr>
              <a:t>very</a:t>
            </a:r>
            <a:r>
              <a:rPr lang="en-US" sz="1500" dirty="0">
                <a:solidFill>
                  <a:schemeClr val="tx1"/>
                </a:solidFill>
              </a:rPr>
              <a:t> hard to get rid of. You need to be careful not to bring them in your home! </a:t>
            </a:r>
            <a:r>
              <a:rPr lang="en-US" sz="1200" dirty="0">
                <a:solidFill>
                  <a:schemeClr val="tx1"/>
                </a:solidFill>
              </a:rPr>
              <a:t>(see housing cleanliness slide</a:t>
            </a:r>
            <a:r>
              <a:rPr lang="en-US" sz="1500" dirty="0">
                <a:solidFill>
                  <a:schemeClr val="tx1"/>
                </a:solidFill>
              </a:rPr>
              <a:t>)</a:t>
            </a:r>
          </a:p>
        </p:txBody>
      </p:sp>
      <p:pic>
        <p:nvPicPr>
          <p:cNvPr id="7" name="Picture 6"/>
          <p:cNvPicPr>
            <a:picLocks noChangeAspect="1"/>
          </p:cNvPicPr>
          <p:nvPr/>
        </p:nvPicPr>
        <p:blipFill>
          <a:blip r:embed="rId6"/>
          <a:stretch>
            <a:fillRect/>
          </a:stretch>
        </p:blipFill>
        <p:spPr>
          <a:xfrm>
            <a:off x="141926" y="4880231"/>
            <a:ext cx="4371975" cy="1676400"/>
          </a:xfrm>
          <a:prstGeom prst="rect">
            <a:avLst/>
          </a:prstGeom>
        </p:spPr>
      </p:pic>
    </p:spTree>
    <p:extLst>
      <p:ext uri="{BB962C8B-B14F-4D97-AF65-F5344CB8AC3E}">
        <p14:creationId xmlns:p14="http://schemas.microsoft.com/office/powerpoint/2010/main" val="265998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74244"/>
            <a:ext cx="8229600" cy="1069848"/>
          </a:xfrm>
        </p:spPr>
        <p:txBody>
          <a:bodyPr/>
          <a:lstStyle/>
          <a:p>
            <a:r>
              <a:rPr lang="en-US" dirty="0"/>
              <a:t>Child Safety</a:t>
            </a:r>
          </a:p>
        </p:txBody>
      </p:sp>
      <p:sp>
        <p:nvSpPr>
          <p:cNvPr id="3" name="TextBox 2"/>
          <p:cNvSpPr txBox="1"/>
          <p:nvPr/>
        </p:nvSpPr>
        <p:spPr>
          <a:xfrm>
            <a:off x="228599" y="3529377"/>
            <a:ext cx="9029700"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prstClr val="black"/>
                </a:solidFill>
              </a:rPr>
              <a:t>Children should not be left alone if they are under 12 years old.</a:t>
            </a:r>
          </a:p>
          <a:p>
            <a:pPr marL="342900" indent="-342900">
              <a:buFont typeface="Arial" panose="020B0604020202020204" pitchFamily="34" charset="0"/>
              <a:buChar char="•"/>
            </a:pPr>
            <a:r>
              <a:rPr lang="en-US" sz="2400" dirty="0">
                <a:solidFill>
                  <a:prstClr val="black"/>
                </a:solidFill>
              </a:rPr>
              <a:t>Children should not be left to play alone outside.</a:t>
            </a:r>
          </a:p>
          <a:p>
            <a:pPr marL="342900" indent="-342900">
              <a:buFont typeface="Arial" panose="020B0604020202020204" pitchFamily="34" charset="0"/>
              <a:buChar char="•"/>
            </a:pPr>
            <a:r>
              <a:rPr lang="en-US" sz="2400" dirty="0">
                <a:solidFill>
                  <a:prstClr val="black"/>
                </a:solidFill>
              </a:rPr>
              <a:t>Children under 8 must be in proper car seat when riding in a car (also all adults must wear seatbelts). This is the law!</a:t>
            </a:r>
          </a:p>
          <a:p>
            <a:pPr marL="342900" indent="-342900">
              <a:buFont typeface="Arial" panose="020B0604020202020204" pitchFamily="34" charset="0"/>
              <a:buChar char="•"/>
            </a:pPr>
            <a:r>
              <a:rPr lang="en-US" sz="2400" dirty="0">
                <a:solidFill>
                  <a:prstClr val="black"/>
                </a:solidFill>
              </a:rPr>
              <a:t>Make sure children know not to play in the road.</a:t>
            </a:r>
          </a:p>
          <a:p>
            <a:pPr marL="342900" indent="-342900">
              <a:buFont typeface="Arial" panose="020B0604020202020204" pitchFamily="34" charset="0"/>
              <a:buChar char="•"/>
            </a:pPr>
            <a:r>
              <a:rPr lang="en-US" sz="2400" dirty="0">
                <a:solidFill>
                  <a:prstClr val="black"/>
                </a:solidFill>
              </a:rPr>
              <a:t>Make sure children know never to get in a car with someone they don’t know.</a:t>
            </a:r>
          </a:p>
        </p:txBody>
      </p:sp>
      <p:pic>
        <p:nvPicPr>
          <p:cNvPr id="4098" name="Picture 2" descr="http://www.pediatriccenterofroundrock.com/wp-content/uploads/2012/01/6a00d8354bfcda69e20120a59bd475970c-p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771057"/>
            <a:ext cx="2087944" cy="24757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freerangekids.com/wp-content/uploads/2012/09/children-at-play-5-300x1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2" y="1423699"/>
            <a:ext cx="2698617" cy="176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326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rm cross emoj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211" y="3420025"/>
            <a:ext cx="1313055" cy="13130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503645"/>
            <a:ext cx="8458200" cy="1219200"/>
          </a:xfrm>
        </p:spPr>
        <p:txBody>
          <a:bodyPr>
            <a:normAutofit/>
          </a:bodyPr>
          <a:lstStyle/>
          <a:p>
            <a:r>
              <a:rPr lang="en-US" dirty="0"/>
              <a:t>Housing Cleanliness: Bed Bugs</a:t>
            </a:r>
            <a:br>
              <a:rPr lang="en-US" dirty="0"/>
            </a:br>
            <a:endParaRPr lang="en-US" sz="2700" dirty="0"/>
          </a:p>
        </p:txBody>
      </p:sp>
      <p:sp>
        <p:nvSpPr>
          <p:cNvPr id="4" name="Rectangle 3"/>
          <p:cNvSpPr/>
          <p:nvPr/>
        </p:nvSpPr>
        <p:spPr>
          <a:xfrm>
            <a:off x="23" y="4783164"/>
            <a:ext cx="4585249" cy="2012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rPr>
              <a:t>If you think you have come into contact with bed bugs, immediately wash and dry your clothing on the hottest setting the fabric can withstand, or store them in a sealed plastic bag until you are able to do so. </a:t>
            </a:r>
          </a:p>
          <a:p>
            <a:endParaRPr lang="en-US" sz="800" dirty="0">
              <a:solidFill>
                <a:schemeClr val="tx1"/>
              </a:solidFill>
            </a:endParaRPr>
          </a:p>
          <a:p>
            <a:pPr marL="285750" indent="-285750">
              <a:buFont typeface="Arial" panose="020B0604020202020204" pitchFamily="34" charset="0"/>
              <a:buChar char="•"/>
            </a:pPr>
            <a:r>
              <a:rPr lang="en-US" sz="1600" dirty="0">
                <a:solidFill>
                  <a:schemeClr val="tx1"/>
                </a:solidFill>
              </a:rPr>
              <a:t>Let your case manager know if you think you may have bed bugs.</a:t>
            </a:r>
          </a:p>
        </p:txBody>
      </p:sp>
      <p:pic>
        <p:nvPicPr>
          <p:cNvPr id="5123" name="Picture 3" descr="C:\Users\abunio\Desktop\Free furniture 2.jpg"/>
          <p:cNvPicPr>
            <a:picLocks noGrp="1" noChangeAspect="1" noChangeArrowheads="1"/>
          </p:cNvPicPr>
          <p:nvPr>
            <p:ph sz="half" idx="1"/>
          </p:nvPr>
        </p:nvPicPr>
        <p:blipFill>
          <a:blip r:embed="rId3" cstate="print"/>
          <a:srcRect/>
          <a:stretch>
            <a:fillRect/>
          </a:stretch>
        </p:blipFill>
        <p:spPr bwMode="auto">
          <a:xfrm>
            <a:off x="58646" y="1371600"/>
            <a:ext cx="3751385" cy="2438400"/>
          </a:xfrm>
          <a:prstGeom prst="rect">
            <a:avLst/>
          </a:prstGeom>
          <a:noFill/>
        </p:spPr>
      </p:pic>
      <p:pic>
        <p:nvPicPr>
          <p:cNvPr id="5124" name="Picture 4" descr="C:\Users\abunio\Desktop\free furniture 1.jpg"/>
          <p:cNvPicPr>
            <a:picLocks noGrp="1" noChangeAspect="1" noChangeArrowheads="1"/>
          </p:cNvPicPr>
          <p:nvPr>
            <p:ph sz="half" idx="2"/>
          </p:nvPr>
        </p:nvPicPr>
        <p:blipFill>
          <a:blip r:embed="rId4" cstate="print"/>
          <a:srcRect/>
          <a:stretch>
            <a:fillRect/>
          </a:stretch>
        </p:blipFill>
        <p:spPr bwMode="auto">
          <a:xfrm>
            <a:off x="4779397" y="4334031"/>
            <a:ext cx="4218215" cy="2362200"/>
          </a:xfrm>
          <a:prstGeom prst="rect">
            <a:avLst/>
          </a:prstGeom>
          <a:noFill/>
        </p:spPr>
      </p:pic>
      <p:sp>
        <p:nvSpPr>
          <p:cNvPr id="3" name="Rectangle 2"/>
          <p:cNvSpPr/>
          <p:nvPr/>
        </p:nvSpPr>
        <p:spPr>
          <a:xfrm>
            <a:off x="4636465" y="1532680"/>
            <a:ext cx="4425582" cy="1995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rPr>
              <a:t>Do </a:t>
            </a:r>
            <a:r>
              <a:rPr lang="en-US" sz="1600" u="sng" dirty="0">
                <a:solidFill>
                  <a:schemeClr val="tx1"/>
                </a:solidFill>
              </a:rPr>
              <a:t>NOT</a:t>
            </a:r>
            <a:r>
              <a:rPr lang="en-US" sz="1600" dirty="0">
                <a:solidFill>
                  <a:schemeClr val="tx1"/>
                </a:solidFill>
              </a:rPr>
              <a:t> pick up furniture from the road or by dumpster! They could have bed bugs!</a:t>
            </a:r>
          </a:p>
          <a:p>
            <a:endParaRPr lang="en-US" sz="800" dirty="0">
              <a:solidFill>
                <a:schemeClr val="tx1"/>
              </a:solidFill>
            </a:endParaRPr>
          </a:p>
          <a:p>
            <a:pPr marL="285750" indent="-285750">
              <a:buFont typeface="Arial" panose="020B0604020202020204" pitchFamily="34" charset="0"/>
              <a:buChar char="•"/>
            </a:pPr>
            <a:r>
              <a:rPr lang="en-US" sz="1600" dirty="0">
                <a:solidFill>
                  <a:schemeClr val="tx1"/>
                </a:solidFill>
              </a:rPr>
              <a:t>If you know friends or family have bed bugs in their home, use extreme precaution. Bed bugs hitchhike on clothing and other items (consider meeting in a public space instead of at one another’s homes). </a:t>
            </a:r>
          </a:p>
        </p:txBody>
      </p:sp>
    </p:spTree>
    <p:extLst>
      <p:ext uri="{BB962C8B-B14F-4D97-AF65-F5344CB8AC3E}">
        <p14:creationId xmlns:p14="http://schemas.microsoft.com/office/powerpoint/2010/main" val="780655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Smoke Alarms</a:t>
            </a:r>
          </a:p>
        </p:txBody>
      </p:sp>
      <p:pic>
        <p:nvPicPr>
          <p:cNvPr id="5" name="Picture 4"/>
          <p:cNvPicPr>
            <a:picLocks noChangeAspect="1"/>
          </p:cNvPicPr>
          <p:nvPr/>
        </p:nvPicPr>
        <p:blipFill rotWithShape="1">
          <a:blip r:embed="rId2"/>
          <a:srcRect l="14286" t="2986" r="14285" b="10448"/>
          <a:stretch/>
        </p:blipFill>
        <p:spPr>
          <a:xfrm>
            <a:off x="571500" y="627681"/>
            <a:ext cx="2133600" cy="1546860"/>
          </a:xfrm>
          <a:prstGeom prst="rect">
            <a:avLst/>
          </a:prstGeom>
        </p:spPr>
      </p:pic>
      <p:sp>
        <p:nvSpPr>
          <p:cNvPr id="6" name="Content Placeholder 5"/>
          <p:cNvSpPr>
            <a:spLocks noGrp="1"/>
          </p:cNvSpPr>
          <p:nvPr>
            <p:ph idx="1"/>
          </p:nvPr>
        </p:nvSpPr>
        <p:spPr>
          <a:xfrm>
            <a:off x="457200" y="2249424"/>
            <a:ext cx="4495800" cy="3160776"/>
          </a:xfrm>
        </p:spPr>
        <p:txBody>
          <a:bodyPr>
            <a:normAutofit/>
          </a:bodyPr>
          <a:lstStyle/>
          <a:p>
            <a:r>
              <a:rPr lang="en-US" sz="2000" dirty="0"/>
              <a:t>If your smoke alarm is regularly beeping, it means the batteries need to be changed.</a:t>
            </a:r>
          </a:p>
          <a:p>
            <a:r>
              <a:rPr lang="en-US" sz="2000" dirty="0"/>
              <a:t>Batteries should be routinely changed every 6 months as well, regardless of beeping.</a:t>
            </a:r>
          </a:p>
          <a:p>
            <a:r>
              <a:rPr lang="en-US" sz="2000" dirty="0"/>
              <a:t>To ensure that your smoke alarm works, press and hold the button on the device until it beeps.</a:t>
            </a:r>
          </a:p>
        </p:txBody>
      </p:sp>
      <p:sp>
        <p:nvSpPr>
          <p:cNvPr id="7" name="TextBox 6"/>
          <p:cNvSpPr txBox="1"/>
          <p:nvPr/>
        </p:nvSpPr>
        <p:spPr>
          <a:xfrm>
            <a:off x="1600200" y="5349962"/>
            <a:ext cx="7239000" cy="1169551"/>
          </a:xfrm>
          <a:prstGeom prst="rect">
            <a:avLst/>
          </a:prstGeom>
          <a:noFill/>
        </p:spPr>
        <p:txBody>
          <a:bodyPr wrap="square" rtlCol="0">
            <a:spAutoFit/>
          </a:bodyPr>
          <a:lstStyle/>
          <a:p>
            <a:r>
              <a:rPr lang="en-US" sz="1400" b="1" dirty="0"/>
              <a:t>Smoke alarms are to alert you to fire and smoke in your home or apartment building. It is the law that there is a smoke alarm in/directly outside each room where people sleep and on every level of the housing unit. If your housing doesn’t have any/enough smoke alarms in the right places, let your landlord or case manager know!</a:t>
            </a:r>
          </a:p>
        </p:txBody>
      </p:sp>
      <p:pic>
        <p:nvPicPr>
          <p:cNvPr id="8" name="Picture 7"/>
          <p:cNvPicPr>
            <a:picLocks noChangeAspect="1"/>
          </p:cNvPicPr>
          <p:nvPr/>
        </p:nvPicPr>
        <p:blipFill>
          <a:blip r:embed="rId3"/>
          <a:stretch>
            <a:fillRect/>
          </a:stretch>
        </p:blipFill>
        <p:spPr>
          <a:xfrm>
            <a:off x="4821382" y="2598765"/>
            <a:ext cx="3865418" cy="2362200"/>
          </a:xfrm>
          <a:prstGeom prst="rect">
            <a:avLst/>
          </a:prstGeom>
        </p:spPr>
      </p:pic>
    </p:spTree>
    <p:extLst>
      <p:ext uri="{BB962C8B-B14F-4D97-AF65-F5344CB8AC3E}">
        <p14:creationId xmlns:p14="http://schemas.microsoft.com/office/powerpoint/2010/main" val="3232292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162800" cy="1143000"/>
          </a:xfrm>
        </p:spPr>
        <p:txBody>
          <a:bodyPr>
            <a:normAutofit/>
          </a:bodyPr>
          <a:lstStyle/>
          <a:p>
            <a:pPr algn="ctr"/>
            <a:r>
              <a:rPr lang="en-US" dirty="0"/>
              <a:t>What To Do If You Move: </a:t>
            </a:r>
            <a:endParaRPr lang="en-US" sz="2400" dirty="0"/>
          </a:p>
        </p:txBody>
      </p:sp>
      <p:sp>
        <p:nvSpPr>
          <p:cNvPr id="3" name="Content Placeholder 2"/>
          <p:cNvSpPr>
            <a:spLocks noGrp="1"/>
          </p:cNvSpPr>
          <p:nvPr>
            <p:ph idx="1"/>
          </p:nvPr>
        </p:nvSpPr>
        <p:spPr>
          <a:xfrm>
            <a:off x="2057400" y="1981200"/>
            <a:ext cx="6858000" cy="4401312"/>
          </a:xfrm>
        </p:spPr>
        <p:txBody>
          <a:bodyPr>
            <a:normAutofit fontScale="92500" lnSpcReduction="10000"/>
          </a:bodyPr>
          <a:lstStyle/>
          <a:p>
            <a:pPr marL="624078" indent="-514350">
              <a:lnSpc>
                <a:spcPct val="150000"/>
              </a:lnSpc>
              <a:buFont typeface="+mj-lt"/>
              <a:buAutoNum type="arabicPeriod"/>
            </a:pPr>
            <a:r>
              <a:rPr lang="en-US" dirty="0"/>
              <a:t>Complete the AR-11 (USCIS)</a:t>
            </a:r>
            <a:r>
              <a:rPr lang="en-US" cap="small" dirty="0"/>
              <a:t> </a:t>
            </a:r>
          </a:p>
          <a:p>
            <a:pPr marL="624078" indent="-514350">
              <a:lnSpc>
                <a:spcPct val="150000"/>
              </a:lnSpc>
              <a:buFont typeface="+mj-lt"/>
              <a:buAutoNum type="arabicPeriod"/>
            </a:pPr>
            <a:r>
              <a:rPr lang="en-US" dirty="0"/>
              <a:t>Call Your Travel Loan Provider</a:t>
            </a:r>
          </a:p>
          <a:p>
            <a:pPr marL="624078" indent="-514350">
              <a:lnSpc>
                <a:spcPct val="150000"/>
              </a:lnSpc>
              <a:buFont typeface="+mj-lt"/>
              <a:buAutoNum type="arabicPeriod"/>
            </a:pPr>
            <a:r>
              <a:rPr lang="en-US" dirty="0"/>
              <a:t>Update DSS</a:t>
            </a:r>
          </a:p>
          <a:p>
            <a:pPr marL="624078" indent="-514350">
              <a:lnSpc>
                <a:spcPct val="150000"/>
              </a:lnSpc>
              <a:buFont typeface="+mj-lt"/>
              <a:buAutoNum type="arabicPeriod"/>
            </a:pPr>
            <a:r>
              <a:rPr lang="en-US" dirty="0"/>
              <a:t>Notify the Post Office</a:t>
            </a:r>
          </a:p>
          <a:p>
            <a:pPr marL="624078" indent="-514350">
              <a:lnSpc>
                <a:spcPct val="150000"/>
              </a:lnSpc>
              <a:buFont typeface="+mj-lt"/>
              <a:buAutoNum type="arabicPeriod"/>
            </a:pPr>
            <a:r>
              <a:rPr lang="en-US" dirty="0"/>
              <a:t>Call the Electric &amp; Gas Companies</a:t>
            </a:r>
          </a:p>
          <a:p>
            <a:pPr marL="624078" indent="-514350">
              <a:lnSpc>
                <a:spcPct val="150000"/>
              </a:lnSpc>
              <a:buFont typeface="+mj-lt"/>
              <a:buAutoNum type="arabicPeriod"/>
            </a:pPr>
            <a:r>
              <a:rPr lang="en-US" dirty="0"/>
              <a:t>Contact Schools</a:t>
            </a:r>
          </a:p>
          <a:p>
            <a:pPr marL="624078" indent="-514350">
              <a:lnSpc>
                <a:spcPct val="150000"/>
              </a:lnSpc>
              <a:buFont typeface="+mj-lt"/>
              <a:buAutoNum type="arabicPeriod"/>
            </a:pPr>
            <a:r>
              <a:rPr lang="en-US" dirty="0"/>
              <a:t>Update Selective Service </a:t>
            </a:r>
          </a:p>
        </p:txBody>
      </p:sp>
      <p:pic>
        <p:nvPicPr>
          <p:cNvPr id="4" name="Picture 3" descr="logo.jpg"/>
          <p:cNvPicPr/>
          <p:nvPr/>
        </p:nvPicPr>
        <p:blipFill>
          <a:blip r:embed="rId2" cstate="print"/>
          <a:stretch>
            <a:fillRect/>
          </a:stretch>
        </p:blipFill>
        <p:spPr>
          <a:xfrm>
            <a:off x="664745" y="2054205"/>
            <a:ext cx="1428750" cy="457200"/>
          </a:xfrm>
          <a:prstGeom prst="rect">
            <a:avLst/>
          </a:prstGeom>
        </p:spPr>
      </p:pic>
      <p:pic>
        <p:nvPicPr>
          <p:cNvPr id="7" name="Picture 6" descr="image.jpg"/>
          <p:cNvPicPr/>
          <p:nvPr/>
        </p:nvPicPr>
        <p:blipFill>
          <a:blip r:embed="rId3" cstate="print"/>
          <a:stretch>
            <a:fillRect/>
          </a:stretch>
        </p:blipFill>
        <p:spPr>
          <a:xfrm>
            <a:off x="7502133" y="2526191"/>
            <a:ext cx="885825" cy="885825"/>
          </a:xfrm>
          <a:prstGeom prst="rect">
            <a:avLst/>
          </a:prstGeom>
        </p:spPr>
      </p:pic>
      <p:pic>
        <p:nvPicPr>
          <p:cNvPr id="9" name="Picture 8" descr="nokia-2610-phone-2.jpg"/>
          <p:cNvPicPr/>
          <p:nvPr/>
        </p:nvPicPr>
        <p:blipFill>
          <a:blip r:embed="rId4" cstate="print"/>
          <a:srcRect l="27401" t="5932" r="22881" b="7910"/>
          <a:stretch>
            <a:fillRect/>
          </a:stretch>
        </p:blipFill>
        <p:spPr>
          <a:xfrm>
            <a:off x="7872356" y="3922452"/>
            <a:ext cx="706120" cy="1221740"/>
          </a:xfrm>
          <a:prstGeom prst="rect">
            <a:avLst/>
          </a:prstGeom>
        </p:spPr>
      </p:pic>
      <p:pic>
        <p:nvPicPr>
          <p:cNvPr id="10" name="Picture 9" descr="C:\Users\ssjolund\AppData\Local\Microsoft\Windows\Temporary Internet Files\Content.IE5\M7DUXA4K\MC900360890[1].wmf"/>
          <p:cNvPicPr/>
          <p:nvPr/>
        </p:nvPicPr>
        <p:blipFill>
          <a:blip r:embed="rId5" cstate="print"/>
          <a:srcRect/>
          <a:stretch>
            <a:fillRect/>
          </a:stretch>
        </p:blipFill>
        <p:spPr bwMode="auto">
          <a:xfrm>
            <a:off x="849852" y="5703851"/>
            <a:ext cx="813368" cy="748978"/>
          </a:xfrm>
          <a:prstGeom prst="rect">
            <a:avLst/>
          </a:prstGeom>
          <a:noFill/>
          <a:ln w="9525">
            <a:noFill/>
            <a:miter lim="800000"/>
            <a:headEnd/>
            <a:tailEnd/>
          </a:ln>
        </p:spPr>
      </p:pic>
      <p:pic>
        <p:nvPicPr>
          <p:cNvPr id="11" name="Picture 10" descr="https://upload.wikimedia.org/wikipedia/commons/thumb/b/b0/Seal_of_the_Selective_Service_System.svg/2000px-Seal_of_the_Selective_Service_System.svg.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0603" y="5506840"/>
            <a:ext cx="1160780" cy="1143000"/>
          </a:xfrm>
          <a:prstGeom prst="rect">
            <a:avLst/>
          </a:prstGeom>
          <a:noFill/>
          <a:ln>
            <a:noFill/>
          </a:ln>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407" y="3412016"/>
            <a:ext cx="1404257"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440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	Health &amp; Hygiene</a:t>
            </a:r>
          </a:p>
        </p:txBody>
      </p:sp>
      <p:sp>
        <p:nvSpPr>
          <p:cNvPr id="4" name="Content Placeholder 3"/>
          <p:cNvSpPr>
            <a:spLocks noGrp="1"/>
          </p:cNvSpPr>
          <p:nvPr>
            <p:ph sz="half" idx="1"/>
          </p:nvPr>
        </p:nvSpPr>
        <p:spPr>
          <a:xfrm>
            <a:off x="609600" y="2408299"/>
            <a:ext cx="4038600" cy="4525963"/>
          </a:xfrm>
        </p:spPr>
        <p:txBody>
          <a:bodyPr>
            <a:normAutofit/>
          </a:bodyPr>
          <a:lstStyle/>
          <a:p>
            <a:r>
              <a:rPr lang="en-US" sz="2200" dirty="0"/>
              <a:t>The U.S. Healthcare system can be confusing.</a:t>
            </a:r>
          </a:p>
          <a:p>
            <a:endParaRPr lang="en-US" sz="2200" dirty="0"/>
          </a:p>
          <a:p>
            <a:r>
              <a:rPr lang="en-US" sz="2200" dirty="0"/>
              <a:t>We will cover the basics for better understanding.</a:t>
            </a:r>
          </a:p>
        </p:txBody>
      </p:sp>
      <p:sp>
        <p:nvSpPr>
          <p:cNvPr id="7" name="Rectangle 6"/>
          <p:cNvSpPr/>
          <p:nvPr/>
        </p:nvSpPr>
        <p:spPr>
          <a:xfrm>
            <a:off x="685800" y="3915770"/>
            <a:ext cx="7620000" cy="492443"/>
          </a:xfrm>
          <a:prstGeom prst="rect">
            <a:avLst/>
          </a:prstGeom>
        </p:spPr>
        <p:txBody>
          <a:bodyPr wrap="square">
            <a:spAutoFit/>
          </a:bodyPr>
          <a:lstStyle/>
          <a:p>
            <a:pPr algn="just"/>
            <a:r>
              <a:rPr lang="en-US" sz="2600" b="1" dirty="0">
                <a:latin typeface="Calibri" panose="020F0502020204030204" pitchFamily="34" charset="0"/>
                <a:ea typeface="Calibri" panose="020F0502020204030204" pitchFamily="34" charset="0"/>
                <a:cs typeface="Times New Roman" panose="02020603050405020304" pitchFamily="18" charset="0"/>
              </a:rPr>
              <a:t> </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31" y="1266260"/>
            <a:ext cx="2617811" cy="2609886"/>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1781">
            <a:off x="5459475" y="3088664"/>
            <a:ext cx="1719058" cy="24018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1323" y="3915770"/>
            <a:ext cx="1101419" cy="2296054"/>
          </a:xfrm>
          <a:prstGeom prst="rect">
            <a:avLst/>
          </a:prstGeom>
        </p:spPr>
      </p:pic>
    </p:spTree>
    <p:extLst>
      <p:ext uri="{BB962C8B-B14F-4D97-AF65-F5344CB8AC3E}">
        <p14:creationId xmlns:p14="http://schemas.microsoft.com/office/powerpoint/2010/main" val="433302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mbul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4532" y="4038599"/>
            <a:ext cx="2445753" cy="13658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762000"/>
            <a:ext cx="8382000" cy="990600"/>
          </a:xfrm>
        </p:spPr>
        <p:txBody>
          <a:bodyPr/>
          <a:lstStyle/>
          <a:p>
            <a:pPr algn="ctr"/>
            <a:r>
              <a:rPr lang="en-US" dirty="0"/>
              <a:t>Types of Health Services</a:t>
            </a:r>
          </a:p>
        </p:txBody>
      </p:sp>
      <p:sp>
        <p:nvSpPr>
          <p:cNvPr id="3" name="Content Placeholder 2"/>
          <p:cNvSpPr>
            <a:spLocks noGrp="1"/>
          </p:cNvSpPr>
          <p:nvPr>
            <p:ph idx="1"/>
          </p:nvPr>
        </p:nvSpPr>
        <p:spPr>
          <a:xfrm>
            <a:off x="0" y="2013679"/>
            <a:ext cx="6934200" cy="4325112"/>
          </a:xfrm>
        </p:spPr>
        <p:txBody>
          <a:bodyPr>
            <a:normAutofit fontScale="85000" lnSpcReduction="20000"/>
          </a:bodyPr>
          <a:lstStyle/>
          <a:p>
            <a:r>
              <a:rPr lang="en-US" sz="2000" b="1" dirty="0"/>
              <a:t>Primary care </a:t>
            </a:r>
            <a:r>
              <a:rPr lang="en-US" sz="2000" dirty="0"/>
              <a:t>– Your “home” clinic. For scheduled appointments.  They will keep all your medical records. </a:t>
            </a:r>
            <a:br>
              <a:rPr lang="en-US" sz="2000" dirty="0"/>
            </a:br>
            <a:endParaRPr lang="en-US" sz="2000" dirty="0"/>
          </a:p>
          <a:p>
            <a:r>
              <a:rPr lang="en-US" sz="2000" b="1" dirty="0"/>
              <a:t>Urgent care </a:t>
            </a:r>
            <a:r>
              <a:rPr lang="en-US" sz="2000" dirty="0"/>
              <a:t>– clinics open evenings and during the weekend, for an illness or injury that needs immediate care, but is not serious enough for a visit to the emergency room. You do not need an appointment.</a:t>
            </a:r>
          </a:p>
          <a:p>
            <a:endParaRPr lang="en-US" sz="2000" dirty="0"/>
          </a:p>
          <a:p>
            <a:r>
              <a:rPr lang="en-US" sz="2000" b="1" dirty="0"/>
              <a:t>Emergency Room</a:t>
            </a:r>
            <a:r>
              <a:rPr lang="en-US" sz="2000" dirty="0"/>
              <a:t> – At the hospital, walk-in only (no appointments). This is where you go if you are severely ill or injured. </a:t>
            </a:r>
          </a:p>
          <a:p>
            <a:endParaRPr lang="en-US" sz="2000" b="1" dirty="0"/>
          </a:p>
          <a:p>
            <a:r>
              <a:rPr lang="en-US" sz="2000" b="1" dirty="0"/>
              <a:t>9-1-1</a:t>
            </a:r>
            <a:r>
              <a:rPr lang="en-US" sz="2000" dirty="0"/>
              <a:t> – Ambulance; if you cannot get to an emergency room on your own safely or if you need on-site medical treatment.  </a:t>
            </a:r>
          </a:p>
          <a:p>
            <a:endParaRPr lang="en-US" sz="2000" b="1" dirty="0"/>
          </a:p>
          <a:p>
            <a:pPr algn="ctr"/>
            <a:r>
              <a:rPr lang="en-US" sz="2000" b="1" i="1" dirty="0"/>
              <a:t>IMPORTANT: </a:t>
            </a:r>
            <a:r>
              <a:rPr lang="en-US" sz="2000" b="1" i="1" u="sng" dirty="0">
                <a:solidFill>
                  <a:srgbClr val="FF0000"/>
                </a:solidFill>
              </a:rPr>
              <a:t>Do not</a:t>
            </a:r>
            <a:r>
              <a:rPr lang="en-US" sz="2000" b="1" i="1" dirty="0">
                <a:solidFill>
                  <a:srgbClr val="FF0000"/>
                </a:solidFill>
              </a:rPr>
              <a:t> </a:t>
            </a:r>
            <a:r>
              <a:rPr lang="en-US" sz="2000" i="1" dirty="0"/>
              <a:t>call 9-1-1 for non-life threatening events. It costs a lot of money and may take life-saving resources away from others experiencing life threatening emergencies. Ambulances are not medical taxis!</a:t>
            </a:r>
          </a:p>
          <a:p>
            <a:pPr lvl="1"/>
            <a:endParaRPr lang="en-US" sz="2800" dirty="0">
              <a:solidFill>
                <a:schemeClr val="tx1"/>
              </a:solidFill>
            </a:endParaRPr>
          </a:p>
        </p:txBody>
      </p:sp>
      <p:pic>
        <p:nvPicPr>
          <p:cNvPr id="2050"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605" y="1035705"/>
            <a:ext cx="1755680" cy="2608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0999" y="1505634"/>
            <a:ext cx="6953605" cy="307777"/>
          </a:xfrm>
          <a:prstGeom prst="rect">
            <a:avLst/>
          </a:prstGeom>
          <a:noFill/>
        </p:spPr>
        <p:txBody>
          <a:bodyPr wrap="square" rtlCol="0">
            <a:spAutoFit/>
          </a:bodyPr>
          <a:lstStyle/>
          <a:p>
            <a:r>
              <a:rPr lang="en-US" sz="1400" dirty="0"/>
              <a:t>How severe your medical needs are will determine which type of services you will use</a:t>
            </a:r>
          </a:p>
        </p:txBody>
      </p:sp>
    </p:spTree>
    <p:extLst>
      <p:ext uri="{BB962C8B-B14F-4D97-AF65-F5344CB8AC3E}">
        <p14:creationId xmlns:p14="http://schemas.microsoft.com/office/powerpoint/2010/main" val="3159173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2" y="1981260"/>
            <a:ext cx="6543368" cy="4876801"/>
          </a:xfrm>
        </p:spPr>
        <p:txBody>
          <a:bodyPr>
            <a:normAutofit/>
          </a:bodyPr>
          <a:lstStyle/>
          <a:p>
            <a:r>
              <a:rPr lang="en-US" sz="2000" b="1" dirty="0"/>
              <a:t>Specialists</a:t>
            </a:r>
            <a:r>
              <a:rPr lang="en-US" sz="2000" dirty="0"/>
              <a:t> – For specific health issues that require treatment from an expert. Appointments given by referrals from your primary care doctor.</a:t>
            </a:r>
          </a:p>
          <a:p>
            <a:endParaRPr lang="en-US" sz="2000" b="1" dirty="0"/>
          </a:p>
          <a:p>
            <a:r>
              <a:rPr lang="en-US" sz="2000" b="1" dirty="0"/>
              <a:t>Dental and eye care </a:t>
            </a:r>
            <a:r>
              <a:rPr lang="en-US" sz="2000" dirty="0"/>
              <a:t>– Some clinics offer prove free or low cost dental or eye care; sometimes resources are provided at health screenings. If not you can ask your primary doctor or IRIS health coordinator.</a:t>
            </a:r>
          </a:p>
          <a:p>
            <a:endParaRPr lang="en-US" sz="2000" dirty="0"/>
          </a:p>
          <a:p>
            <a:r>
              <a:rPr lang="en-US" sz="2000" b="1" dirty="0"/>
              <a:t>Medical Social Workers </a:t>
            </a:r>
            <a:r>
              <a:rPr lang="en-US" sz="2000" dirty="0"/>
              <a:t>– People who help you find resources to meet your medical needs; you can ask your primary care doctor to be connected to a medical social worker. </a:t>
            </a:r>
            <a:endParaRPr lang="en-US" sz="2000" b="1" dirty="0"/>
          </a:p>
        </p:txBody>
      </p:sp>
      <p:sp>
        <p:nvSpPr>
          <p:cNvPr id="4" name="Title 1"/>
          <p:cNvSpPr>
            <a:spLocks noGrp="1"/>
          </p:cNvSpPr>
          <p:nvPr>
            <p:ph type="title"/>
          </p:nvPr>
        </p:nvSpPr>
        <p:spPr>
          <a:xfrm>
            <a:off x="29497" y="609600"/>
            <a:ext cx="8229600" cy="1066800"/>
          </a:xfrm>
        </p:spPr>
        <p:txBody>
          <a:bodyPr/>
          <a:lstStyle/>
          <a:p>
            <a:r>
              <a:rPr lang="en-US" dirty="0"/>
              <a:t>Types of Health Services</a:t>
            </a:r>
          </a:p>
        </p:txBody>
      </p:sp>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6025" y="834020"/>
            <a:ext cx="2405707" cy="2947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897" y="4387705"/>
            <a:ext cx="2663804" cy="177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799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31" y="838262"/>
            <a:ext cx="8077199" cy="1090431"/>
          </a:xfrm>
        </p:spPr>
        <p:txBody>
          <a:bodyPr>
            <a:normAutofit fontScale="90000"/>
          </a:bodyPr>
          <a:lstStyle/>
          <a:p>
            <a:r>
              <a:rPr lang="en-US" dirty="0"/>
              <a:t>Mental Health Resources &amp; Counseling </a:t>
            </a:r>
          </a:p>
        </p:txBody>
      </p:sp>
      <p:sp>
        <p:nvSpPr>
          <p:cNvPr id="3" name="Content Placeholder 2"/>
          <p:cNvSpPr>
            <a:spLocks noGrp="1"/>
          </p:cNvSpPr>
          <p:nvPr>
            <p:ph idx="1"/>
          </p:nvPr>
        </p:nvSpPr>
        <p:spPr>
          <a:xfrm>
            <a:off x="60542" y="2072742"/>
            <a:ext cx="5638800" cy="4776969"/>
          </a:xfrm>
        </p:spPr>
        <p:txBody>
          <a:bodyPr>
            <a:normAutofit/>
          </a:bodyPr>
          <a:lstStyle/>
          <a:p>
            <a:pPr lvl="1"/>
            <a:r>
              <a:rPr lang="en-US" sz="1800" dirty="0">
                <a:solidFill>
                  <a:schemeClr val="tx2">
                    <a:lumMod val="50000"/>
                  </a:schemeClr>
                </a:solidFill>
              </a:rPr>
              <a:t>If you are having trouble with day to day functions (such as sleeping or eating); if  you often feel worried or overwhelmed;  if you are continuously having bad dreams or memories; and/ or turning to alcohol or drugs to cope, there are doctors trained to help you.</a:t>
            </a:r>
          </a:p>
          <a:p>
            <a:pPr marL="411480" lvl="1" indent="0">
              <a:buNone/>
            </a:pPr>
            <a:endParaRPr lang="en-US" sz="1800" dirty="0">
              <a:solidFill>
                <a:schemeClr val="tx2">
                  <a:lumMod val="50000"/>
                </a:schemeClr>
              </a:solidFill>
            </a:endParaRPr>
          </a:p>
          <a:p>
            <a:pPr lvl="1"/>
            <a:r>
              <a:rPr lang="en-US" sz="1800" dirty="0">
                <a:solidFill>
                  <a:schemeClr val="tx2">
                    <a:lumMod val="50000"/>
                  </a:schemeClr>
                </a:solidFill>
              </a:rPr>
              <a:t>You can talk with these doctors if you’re having a hard time with the transition to the U.S.</a:t>
            </a:r>
          </a:p>
          <a:p>
            <a:pPr marL="411480" lvl="1" indent="0">
              <a:buNone/>
            </a:pPr>
            <a:r>
              <a:rPr lang="en-US" sz="1800" dirty="0">
                <a:solidFill>
                  <a:schemeClr val="tx2">
                    <a:lumMod val="50000"/>
                  </a:schemeClr>
                </a:solidFill>
              </a:rPr>
              <a:t>  </a:t>
            </a:r>
          </a:p>
          <a:p>
            <a:pPr lvl="1"/>
            <a:r>
              <a:rPr lang="en-US" sz="1800" dirty="0">
                <a:solidFill>
                  <a:schemeClr val="tx2">
                    <a:lumMod val="50000"/>
                  </a:schemeClr>
                </a:solidFill>
              </a:rPr>
              <a:t>Please let your case manager know if you would like to see a doctor for help with any of this or talk to your primary care doctor if you prefer not to share with your case manager.</a:t>
            </a:r>
          </a:p>
        </p:txBody>
      </p:sp>
      <p:pic>
        <p:nvPicPr>
          <p:cNvPr id="25602" name="Picture 2" descr="http://www.pcs-counseling.com/wp-content/uploads/2014/10/adolescenttherapy.jpg"/>
          <p:cNvPicPr>
            <a:picLocks noChangeAspect="1" noChangeArrowheads="1"/>
          </p:cNvPicPr>
          <p:nvPr/>
        </p:nvPicPr>
        <p:blipFill>
          <a:blip r:embed="rId3" cstate="print"/>
          <a:srcRect/>
          <a:stretch>
            <a:fillRect/>
          </a:stretch>
        </p:blipFill>
        <p:spPr bwMode="auto">
          <a:xfrm>
            <a:off x="5734050" y="2270265"/>
            <a:ext cx="3005920" cy="1555733"/>
          </a:xfrm>
          <a:prstGeom prst="rect">
            <a:avLst/>
          </a:prstGeom>
          <a:noFill/>
        </p:spPr>
      </p:pic>
      <p:pic>
        <p:nvPicPr>
          <p:cNvPr id="4098" name="Picture 2" descr="Image result for counse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317115"/>
            <a:ext cx="3005920" cy="173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110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066800"/>
          </a:xfrm>
        </p:spPr>
        <p:txBody>
          <a:bodyPr/>
          <a:lstStyle/>
          <a:p>
            <a:pPr algn="ctr"/>
            <a:r>
              <a:rPr lang="en-US" dirty="0"/>
              <a:t>Medical Interpretation	</a:t>
            </a:r>
          </a:p>
        </p:txBody>
      </p:sp>
      <p:sp>
        <p:nvSpPr>
          <p:cNvPr id="3" name="Content Placeholder 2"/>
          <p:cNvSpPr>
            <a:spLocks noGrp="1"/>
          </p:cNvSpPr>
          <p:nvPr>
            <p:ph idx="1"/>
          </p:nvPr>
        </p:nvSpPr>
        <p:spPr>
          <a:xfrm>
            <a:off x="-147387" y="1712846"/>
            <a:ext cx="5962650" cy="5168685"/>
          </a:xfrm>
        </p:spPr>
        <p:txBody>
          <a:bodyPr>
            <a:normAutofit/>
          </a:bodyPr>
          <a:lstStyle/>
          <a:p>
            <a:r>
              <a:rPr lang="en-US" sz="2200" dirty="0"/>
              <a:t>You have the right to interpretation                                                   services at all of your doctor appointments.                                       It is a good idea when scheduling appointments to ask for an interpreter. </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264" y="1604291"/>
            <a:ext cx="3095625" cy="2105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48631" y="5715000"/>
            <a:ext cx="184731" cy="369332"/>
          </a:xfrm>
          <a:prstGeom prst="rect">
            <a:avLst/>
          </a:prstGeom>
          <a:noFill/>
        </p:spPr>
        <p:txBody>
          <a:bodyPr wrap="none" rtlCol="0">
            <a:spAutoFit/>
          </a:bodyPr>
          <a:lstStyle/>
          <a:p>
            <a:endParaRPr lang="en-US" dirty="0"/>
          </a:p>
        </p:txBody>
      </p:sp>
      <p:sp>
        <p:nvSpPr>
          <p:cNvPr id="6" name="TextBox 5"/>
          <p:cNvSpPr txBox="1"/>
          <p:nvPr/>
        </p:nvSpPr>
        <p:spPr>
          <a:xfrm>
            <a:off x="-152400" y="3789671"/>
            <a:ext cx="9296400" cy="1823576"/>
          </a:xfrm>
          <a:prstGeom prst="rect">
            <a:avLst/>
          </a:prstGeom>
          <a:noFill/>
        </p:spPr>
        <p:txBody>
          <a:bodyPr wrap="square" rtlCol="0">
            <a:spAutoFit/>
          </a:bodyPr>
          <a:lstStyle/>
          <a:p>
            <a:pPr marL="365760" lvl="0" indent="-256032">
              <a:spcBef>
                <a:spcPts val="300"/>
              </a:spcBef>
              <a:buClr>
                <a:srgbClr val="D7DFCD"/>
              </a:buClr>
              <a:buFont typeface="Georgia"/>
              <a:buChar char="•"/>
            </a:pPr>
            <a:r>
              <a:rPr lang="en-US" sz="2200" dirty="0">
                <a:solidFill>
                  <a:prstClr val="black"/>
                </a:solidFill>
              </a:rPr>
              <a:t>An interpreter’s job is only to interpret what is being said. Do not ask them for additional services or assistance.</a:t>
            </a:r>
          </a:p>
          <a:p>
            <a:pPr marL="365760" lvl="0" indent="-256032">
              <a:spcBef>
                <a:spcPts val="300"/>
              </a:spcBef>
              <a:buClr>
                <a:srgbClr val="D7DFCD"/>
              </a:buClr>
              <a:buFont typeface="Georgia"/>
              <a:buChar char="•"/>
            </a:pPr>
            <a:r>
              <a:rPr lang="en-US" sz="2200" dirty="0">
                <a:solidFill>
                  <a:prstClr val="black"/>
                </a:solidFill>
              </a:rPr>
              <a:t>If you are not happy with your interpreter services let the clinic know ASAP. </a:t>
            </a:r>
          </a:p>
          <a:p>
            <a:endParaRPr lang="en-US" sz="2200" dirty="0"/>
          </a:p>
        </p:txBody>
      </p:sp>
    </p:spTree>
    <p:extLst>
      <p:ext uri="{BB962C8B-B14F-4D97-AF65-F5344CB8AC3E}">
        <p14:creationId xmlns:p14="http://schemas.microsoft.com/office/powerpoint/2010/main" val="243593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6172200" cy="1066800"/>
          </a:xfrm>
        </p:spPr>
        <p:txBody>
          <a:bodyPr/>
          <a:lstStyle/>
          <a:p>
            <a:r>
              <a:rPr lang="en-US" dirty="0"/>
              <a:t>Medications </a:t>
            </a:r>
          </a:p>
        </p:txBody>
      </p:sp>
      <p:sp>
        <p:nvSpPr>
          <p:cNvPr id="3" name="Content Placeholder 2"/>
          <p:cNvSpPr>
            <a:spLocks noGrp="1"/>
          </p:cNvSpPr>
          <p:nvPr>
            <p:ph idx="1"/>
          </p:nvPr>
        </p:nvSpPr>
        <p:spPr>
          <a:xfrm>
            <a:off x="533400" y="1600200"/>
            <a:ext cx="4438661" cy="5181600"/>
          </a:xfrm>
        </p:spPr>
        <p:txBody>
          <a:bodyPr>
            <a:normAutofit fontScale="77500" lnSpcReduction="20000"/>
          </a:bodyPr>
          <a:lstStyle/>
          <a:p>
            <a:r>
              <a:rPr lang="en-US" dirty="0"/>
              <a:t>Some medications are “over-the-counter” medications can be bought at your local grocery store or pharmacy.</a:t>
            </a:r>
          </a:p>
          <a:p>
            <a:endParaRPr lang="en-US" dirty="0"/>
          </a:p>
          <a:p>
            <a:r>
              <a:rPr lang="en-US" dirty="0"/>
              <a:t>Other medications require your doctor’s permission to get. He or she will send your prescription to a pharmacy and you will then need to go pick it up from the pharmacy. </a:t>
            </a:r>
          </a:p>
          <a:p>
            <a:endParaRPr lang="en-US" dirty="0"/>
          </a:p>
          <a:p>
            <a:r>
              <a:rPr lang="en-US" dirty="0"/>
              <a:t>For refills, call the pharmacy with your RX number several days before you are going to run out of medication.   </a:t>
            </a:r>
          </a:p>
        </p:txBody>
      </p:sp>
      <p:pic>
        <p:nvPicPr>
          <p:cNvPr id="5126" name="Picture 6" descr="Image result for over the counter med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1" y="1219200"/>
            <a:ext cx="2787650" cy="2090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458252" y="3843360"/>
            <a:ext cx="2618948" cy="2368627"/>
          </a:xfrm>
          <a:prstGeom prst="rect">
            <a:avLst/>
          </a:prstGeom>
        </p:spPr>
      </p:pic>
    </p:spTree>
    <p:extLst>
      <p:ext uri="{BB962C8B-B14F-4D97-AF65-F5344CB8AC3E}">
        <p14:creationId xmlns:p14="http://schemas.microsoft.com/office/powerpoint/2010/main" val="3504094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5" y="592428"/>
            <a:ext cx="7389254" cy="1226528"/>
          </a:xfrm>
        </p:spPr>
        <p:txBody>
          <a:bodyPr>
            <a:normAutofit fontScale="90000"/>
          </a:bodyPr>
          <a:lstStyle/>
          <a:p>
            <a:r>
              <a:rPr lang="en-US" dirty="0"/>
              <a:t>Preventative Health &amp; Hygiene:</a:t>
            </a:r>
            <a:r>
              <a:rPr lang="en-US" sz="2700" dirty="0"/>
              <a:t> </a:t>
            </a:r>
            <a:br>
              <a:rPr lang="en-US" sz="2700" dirty="0"/>
            </a:br>
            <a:r>
              <a:rPr lang="en-US" sz="2700" dirty="0"/>
              <a:t>By being proactive and taking these measures it will lead to better health and therefore less time off work</a:t>
            </a:r>
          </a:p>
        </p:txBody>
      </p:sp>
      <p:sp>
        <p:nvSpPr>
          <p:cNvPr id="6" name="Content Placeholder 5"/>
          <p:cNvSpPr>
            <a:spLocks noGrp="1"/>
          </p:cNvSpPr>
          <p:nvPr>
            <p:ph idx="1"/>
          </p:nvPr>
        </p:nvSpPr>
        <p:spPr>
          <a:xfrm>
            <a:off x="312313" y="2153604"/>
            <a:ext cx="8229600" cy="4325112"/>
          </a:xfrm>
        </p:spPr>
        <p:txBody>
          <a:bodyPr>
            <a:normAutofit fontScale="55000" lnSpcReduction="20000"/>
          </a:bodyPr>
          <a:lstStyle/>
          <a:p>
            <a:r>
              <a:rPr lang="en-US" dirty="0"/>
              <a:t>Eat healthy</a:t>
            </a:r>
          </a:p>
          <a:p>
            <a:pPr marL="109728" indent="0">
              <a:buNone/>
            </a:pPr>
            <a:endParaRPr lang="en-US" dirty="0"/>
          </a:p>
          <a:p>
            <a:r>
              <a:rPr lang="en-US" dirty="0"/>
              <a:t>Drink lots of water</a:t>
            </a:r>
          </a:p>
          <a:p>
            <a:endParaRPr lang="en-US" dirty="0"/>
          </a:p>
          <a:p>
            <a:r>
              <a:rPr lang="en-US" dirty="0"/>
              <a:t>Exercise/Spend time outdoors</a:t>
            </a:r>
          </a:p>
          <a:p>
            <a:endParaRPr lang="en-US" dirty="0"/>
          </a:p>
          <a:p>
            <a:r>
              <a:rPr lang="en-US" dirty="0"/>
              <a:t>Shower Regularly/Practice good hygiene </a:t>
            </a:r>
          </a:p>
          <a:p>
            <a:pPr marL="109728" indent="0">
              <a:buNone/>
            </a:pPr>
            <a:endParaRPr lang="en-US" dirty="0"/>
          </a:p>
          <a:p>
            <a:r>
              <a:rPr lang="en-US" dirty="0"/>
              <a:t>Brush your teeth twice a day</a:t>
            </a:r>
          </a:p>
          <a:p>
            <a:pPr marL="109728" indent="0">
              <a:buNone/>
            </a:pPr>
            <a:endParaRPr lang="en-US" dirty="0"/>
          </a:p>
          <a:p>
            <a:r>
              <a:rPr lang="en-US" dirty="0"/>
              <a:t>Be up-to-date on immunizations</a:t>
            </a:r>
          </a:p>
          <a:p>
            <a:endParaRPr lang="en-US" dirty="0"/>
          </a:p>
          <a:p>
            <a:r>
              <a:rPr lang="en-US" dirty="0"/>
              <a:t>Schedule yearly exams with primary care doctor</a:t>
            </a:r>
          </a:p>
          <a:p>
            <a:endParaRPr lang="en-US" dirty="0"/>
          </a:p>
          <a:p>
            <a:r>
              <a:rPr lang="en-US" dirty="0"/>
              <a:t>Wash your hands after using the bathroom</a:t>
            </a:r>
          </a:p>
          <a:p>
            <a:endParaRPr lang="en-US" dirty="0"/>
          </a:p>
          <a:p>
            <a:r>
              <a:rPr lang="en-US" dirty="0"/>
              <a:t>Cover your sneeze and cough with your arm</a:t>
            </a:r>
          </a:p>
          <a:p>
            <a:endParaRPr lang="en-US" dirty="0"/>
          </a:p>
          <a:p>
            <a:r>
              <a:rPr lang="en-US" dirty="0"/>
              <a:t>Get adequate sleep (~8 hours)</a:t>
            </a:r>
          </a:p>
          <a:p>
            <a:endParaRPr lang="en-US" dirty="0"/>
          </a:p>
          <a:p>
            <a:endParaRPr lang="en-US" dirty="0"/>
          </a:p>
          <a:p>
            <a:endParaRPr lang="en-US" dirty="0"/>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699" y="1752600"/>
            <a:ext cx="2094932" cy="15706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brushing teeth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127" y="3143988"/>
            <a:ext cx="1245011" cy="142801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wash hands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5176" y="4447590"/>
            <a:ext cx="1444751" cy="1926336"/>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Exercise jumpy physio physical activity healthy lifestyle fitness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4272" y="1219200"/>
            <a:ext cx="1624262" cy="15333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erson exercising and drinking water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2444" y="4447590"/>
            <a:ext cx="1500188" cy="1619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76937" y="6050760"/>
            <a:ext cx="1871201" cy="646331"/>
          </a:xfrm>
          <a:prstGeom prst="rect">
            <a:avLst/>
          </a:prstGeom>
          <a:noFill/>
        </p:spPr>
        <p:txBody>
          <a:bodyPr wrap="square" rtlCol="0">
            <a:spAutoFit/>
          </a:bodyPr>
          <a:lstStyle/>
          <a:p>
            <a:r>
              <a:rPr lang="en-US" sz="1200" i="1" dirty="0">
                <a:solidFill>
                  <a:prstClr val="black"/>
                </a:solidFill>
              </a:rPr>
              <a:t>Drink plenty of water, water from your sink is safe to drink! </a:t>
            </a:r>
            <a:r>
              <a:rPr lang="en-US" sz="1200" i="1" dirty="0">
                <a:solidFill>
                  <a:prstClr val="black"/>
                </a:solidFill>
                <a:sym typeface="Wingdings" panose="05000000000000000000" pitchFamily="2" charset="2"/>
              </a:rPr>
              <a:t> </a:t>
            </a:r>
            <a:endParaRPr lang="en-US" sz="1200" i="1" dirty="0">
              <a:solidFill>
                <a:prstClr val="black"/>
              </a:solidFill>
            </a:endParaRPr>
          </a:p>
        </p:txBody>
      </p:sp>
    </p:spTree>
    <p:extLst>
      <p:ext uri="{BB962C8B-B14F-4D97-AF65-F5344CB8AC3E}">
        <p14:creationId xmlns:p14="http://schemas.microsoft.com/office/powerpoint/2010/main" val="82262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5465"/>
            <a:ext cx="8229600" cy="1069848"/>
          </a:xfrm>
        </p:spPr>
        <p:txBody>
          <a:bodyPr/>
          <a:lstStyle/>
          <a:p>
            <a:pPr algn="ctr"/>
            <a:r>
              <a:rPr lang="en-US" dirty="0"/>
              <a:t>Home Safety</a:t>
            </a:r>
          </a:p>
        </p:txBody>
      </p:sp>
      <p:sp>
        <p:nvSpPr>
          <p:cNvPr id="3" name="TextBox 2"/>
          <p:cNvSpPr txBox="1"/>
          <p:nvPr/>
        </p:nvSpPr>
        <p:spPr>
          <a:xfrm>
            <a:off x="152400" y="1865313"/>
            <a:ext cx="6176211"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a:t>It is important to know how to use the things in your apartment safely. Please let CM know if you have any questions.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Be sure to lock doors when they leave/before they go to bed</a:t>
            </a:r>
          </a:p>
          <a:p>
            <a:endParaRPr lang="en-US" sz="2200" dirty="0"/>
          </a:p>
          <a:p>
            <a:pPr marL="285750" indent="-285750">
              <a:buFont typeface="Arial" panose="020B0604020202020204" pitchFamily="34" charset="0"/>
              <a:buChar char="•"/>
            </a:pPr>
            <a:r>
              <a:rPr lang="en-US" sz="2200" dirty="0"/>
              <a:t>Be sure to turn off the stove/oven when </a:t>
            </a:r>
          </a:p>
          <a:p>
            <a:r>
              <a:rPr lang="en-US" sz="2200" dirty="0"/>
              <a:t>    it’s not in use!</a:t>
            </a:r>
          </a:p>
          <a:p>
            <a:pPr marL="285750" indent="-285750">
              <a:buFont typeface="Arial" panose="020B0604020202020204" pitchFamily="34" charset="0"/>
              <a:buChar char="•"/>
            </a:pPr>
            <a:endParaRPr lang="en-US" sz="2200" dirty="0"/>
          </a:p>
        </p:txBody>
      </p:sp>
      <p:pic>
        <p:nvPicPr>
          <p:cNvPr id="5122" name="Picture 2" descr="http://i.ytimg.com/vi/1YGdp8b8aUA/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5321" y="4780966"/>
            <a:ext cx="3064769" cy="15859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hemistryland.com/CHM107Lab/Lab7/Slime/OvenO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9884" y="5105400"/>
            <a:ext cx="2245895" cy="160806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c0263062.cdn.cloudfiles.rackspacecloud.com/content/images/electronic-door-locks-safe_9af9b3f054c42e4620449cf019da6fbd_3x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439" y="2028553"/>
            <a:ext cx="2719824" cy="181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292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066800"/>
          </a:xfrm>
        </p:spPr>
        <p:txBody>
          <a:bodyPr/>
          <a:lstStyle/>
          <a:p>
            <a:r>
              <a:rPr lang="en-US" dirty="0"/>
              <a:t>COVID-19: Symptoms</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447800"/>
            <a:ext cx="8132727" cy="504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539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066800"/>
          </a:xfrm>
        </p:spPr>
        <p:txBody>
          <a:bodyPr>
            <a:normAutofit fontScale="90000"/>
          </a:bodyPr>
          <a:lstStyle/>
          <a:p>
            <a:r>
              <a:rPr lang="en-US" dirty="0"/>
              <a:t>COVID-19: Protecting Yourself &amp; Others</a:t>
            </a:r>
          </a:p>
        </p:txBody>
      </p:sp>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219200"/>
            <a:ext cx="3457575"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55" r="15084"/>
          <a:stretch/>
        </p:blipFill>
        <p:spPr bwMode="auto">
          <a:xfrm>
            <a:off x="5518244" y="3995990"/>
            <a:ext cx="3625756" cy="286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9911" r="4290"/>
          <a:stretch/>
        </p:blipFill>
        <p:spPr bwMode="auto">
          <a:xfrm>
            <a:off x="0" y="4562901"/>
            <a:ext cx="4514669" cy="229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039145"/>
            <a:ext cx="5277134" cy="294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48" t="7573" r="4062" b="7602"/>
          <a:stretch/>
        </p:blipFill>
        <p:spPr bwMode="auto">
          <a:xfrm>
            <a:off x="3042105" y="2667000"/>
            <a:ext cx="2476139" cy="2288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147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066800"/>
          </a:xfrm>
        </p:spPr>
        <p:txBody>
          <a:bodyPr>
            <a:normAutofit fontScale="90000"/>
          </a:bodyPr>
          <a:lstStyle/>
          <a:p>
            <a:r>
              <a:rPr lang="en-US" dirty="0"/>
              <a:t>COVID-19: What to do if you get sick</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276462"/>
            <a:ext cx="6315261" cy="558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380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58" y="583489"/>
            <a:ext cx="6172200" cy="1066800"/>
          </a:xfrm>
        </p:spPr>
        <p:txBody>
          <a:bodyPr/>
          <a:lstStyle/>
          <a:p>
            <a:r>
              <a:rPr lang="en-US" b="1" dirty="0"/>
              <a:t> Employment</a:t>
            </a:r>
          </a:p>
        </p:txBody>
      </p:sp>
      <p:pic>
        <p:nvPicPr>
          <p:cNvPr id="7170" name="Picture 2" descr="Image result for briefcase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727" y="4427327"/>
            <a:ext cx="1416969" cy="183564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employment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500" y="1051513"/>
            <a:ext cx="3209675" cy="24166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3159" y="1828800"/>
            <a:ext cx="3311692" cy="464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prstClr val="black"/>
                </a:solidFill>
              </a:rPr>
              <a:t>It is expected that all able individuals between the ages of 18-60 will look for a job.  </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With your Social Security card and Employment Authorization Document (EAD/Work Permit) or Green Card you will have the right to work.</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Your EAD card should come to IRIS’s office within 90 days (for refugees only).</a:t>
            </a:r>
          </a:p>
        </p:txBody>
      </p:sp>
      <p:pic>
        <p:nvPicPr>
          <p:cNvPr id="7180" name="Picture 12" descr="Image result for employment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183" y="4213196"/>
            <a:ext cx="1777667" cy="226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138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492023"/>
            <a:ext cx="6172200" cy="1066800"/>
          </a:xfrm>
        </p:spPr>
        <p:txBody>
          <a:bodyPr/>
          <a:lstStyle/>
          <a:p>
            <a:r>
              <a:rPr lang="en-US" b="1" i="1" dirty="0"/>
              <a:t>Finding a Job:</a:t>
            </a:r>
            <a:endParaRPr lang="en-US" dirty="0"/>
          </a:p>
        </p:txBody>
      </p:sp>
      <p:pic>
        <p:nvPicPr>
          <p:cNvPr id="4" name="Picture 10" descr="Image result for employment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552" y="1066800"/>
            <a:ext cx="2857500" cy="1576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1752600"/>
            <a:ext cx="3314700" cy="4633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a:solidFill>
                <a:prstClr val="black"/>
              </a:solidFill>
            </a:endParaRPr>
          </a:p>
          <a:p>
            <a:pPr marL="285750" indent="-285750">
              <a:buFont typeface="Arial" panose="020B0604020202020204" pitchFamily="34" charset="0"/>
              <a:buChar char="•"/>
            </a:pPr>
            <a:r>
              <a:rPr lang="en-US" dirty="0">
                <a:solidFill>
                  <a:prstClr val="black"/>
                </a:solidFill>
              </a:rPr>
              <a:t>You do not need to wait for your job counselor to start looking for jobs. In the meantime reach out to family &amp; friends and work hard at improving your English.</a:t>
            </a:r>
          </a:p>
          <a:p>
            <a:endParaRPr lang="en-US" sz="800" dirty="0">
              <a:solidFill>
                <a:prstClr val="black"/>
              </a:solidFill>
            </a:endParaRPr>
          </a:p>
          <a:p>
            <a:pPr marL="285750" indent="-285750">
              <a:buFont typeface="Arial" panose="020B0604020202020204" pitchFamily="34" charset="0"/>
              <a:buChar char="•"/>
            </a:pPr>
            <a:r>
              <a:rPr lang="en-US" dirty="0">
                <a:solidFill>
                  <a:prstClr val="black"/>
                </a:solidFill>
              </a:rPr>
              <a:t>Your first job in the U.S. may not be exactly what you had hoped for or match your past experiences. You are expected to take your first job and can continue to look for other work once you gain more experience. </a:t>
            </a:r>
          </a:p>
        </p:txBody>
      </p:sp>
      <p:pic>
        <p:nvPicPr>
          <p:cNvPr id="9220" name="Picture 4" descr="Image result for job search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19333"/>
            <a:ext cx="1771650" cy="246718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job search network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795" y="3184862"/>
            <a:ext cx="1205400" cy="1769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54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1860"/>
            <a:ext cx="6172200" cy="1066800"/>
          </a:xfrm>
        </p:spPr>
        <p:txBody>
          <a:bodyPr>
            <a:normAutofit fontScale="90000"/>
          </a:bodyPr>
          <a:lstStyle/>
          <a:p>
            <a:r>
              <a:rPr lang="en-US" dirty="0"/>
              <a:t>How an employment specialist is helpful:</a:t>
            </a:r>
          </a:p>
        </p:txBody>
      </p:sp>
      <p:sp>
        <p:nvSpPr>
          <p:cNvPr id="5" name="Rectangle 4"/>
          <p:cNvSpPr/>
          <p:nvPr/>
        </p:nvSpPr>
        <p:spPr>
          <a:xfrm>
            <a:off x="4286252" y="1371600"/>
            <a:ext cx="4629148"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5830" lvl="1" indent="-514350">
              <a:buFontTx/>
              <a:buAutoNum type="arabicPeriod"/>
            </a:pPr>
            <a:r>
              <a:rPr lang="en-US" sz="1400" dirty="0">
                <a:solidFill>
                  <a:prstClr val="black"/>
                </a:solidFill>
              </a:rPr>
              <a:t>They will help you apply for jobs.</a:t>
            </a:r>
          </a:p>
          <a:p>
            <a:pPr marL="925830" lvl="1" indent="-514350">
              <a:buFontTx/>
              <a:buAutoNum type="arabicPeriod"/>
            </a:pPr>
            <a:r>
              <a:rPr lang="en-US" sz="1400" dirty="0">
                <a:solidFill>
                  <a:prstClr val="black"/>
                </a:solidFill>
              </a:rPr>
              <a:t>They will teach you how to search for jobs.</a:t>
            </a:r>
          </a:p>
          <a:p>
            <a:pPr marL="925830" lvl="1" indent="-514350">
              <a:buFontTx/>
              <a:buAutoNum type="arabicPeriod"/>
            </a:pPr>
            <a:r>
              <a:rPr lang="en-US" sz="1400" dirty="0">
                <a:solidFill>
                  <a:prstClr val="black"/>
                </a:solidFill>
              </a:rPr>
              <a:t>They will work with you on your resume and interview skills.</a:t>
            </a:r>
          </a:p>
          <a:p>
            <a:pPr marL="925830" lvl="1" indent="-514350">
              <a:buFontTx/>
              <a:buAutoNum type="arabicPeriod"/>
            </a:pPr>
            <a:r>
              <a:rPr lang="en-US" sz="1400" dirty="0">
                <a:solidFill>
                  <a:prstClr val="black"/>
                </a:solidFill>
              </a:rPr>
              <a:t>They will help you overcome any barriers you may face in the workplace (example: childcare).</a:t>
            </a:r>
          </a:p>
          <a:p>
            <a:pPr marL="925830" lvl="1" indent="-514350">
              <a:buFontTx/>
              <a:buAutoNum type="arabicPeriod"/>
            </a:pPr>
            <a:r>
              <a:rPr lang="en-US" sz="1400" dirty="0">
                <a:solidFill>
                  <a:prstClr val="black"/>
                </a:solidFill>
              </a:rPr>
              <a:t>They will also help you understand the culture of work in the U.S. and your rights and responsibilities as an employee.</a:t>
            </a:r>
          </a:p>
        </p:txBody>
      </p:sp>
      <p:pic>
        <p:nvPicPr>
          <p:cNvPr id="10244" name="Picture 4" descr="Image result for job counsel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450" y="1502816"/>
            <a:ext cx="2680050" cy="268004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job appl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450" y="4337913"/>
            <a:ext cx="2833740" cy="25201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86252" y="4934737"/>
            <a:ext cx="3464601" cy="1694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rPr>
              <a:t>Don’t wait for your job counselor to find you a job! Be actively searching yourself too! Ask friends, ask when you visit places if they are hiring.</a:t>
            </a:r>
          </a:p>
        </p:txBody>
      </p:sp>
    </p:spTree>
    <p:extLst>
      <p:ext uri="{BB962C8B-B14F-4D97-AF65-F5344CB8AC3E}">
        <p14:creationId xmlns:p14="http://schemas.microsoft.com/office/powerpoint/2010/main" val="3542104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403" y="938463"/>
            <a:ext cx="6229350" cy="914400"/>
          </a:xfrm>
        </p:spPr>
        <p:txBody>
          <a:bodyPr/>
          <a:lstStyle/>
          <a:p>
            <a:r>
              <a:rPr lang="en-US" dirty="0"/>
              <a:t>Learning English</a:t>
            </a:r>
          </a:p>
        </p:txBody>
      </p:sp>
      <p:pic>
        <p:nvPicPr>
          <p:cNvPr id="12290" name="Picture 2" descr="Image result for english learners classro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844" y="2743200"/>
            <a:ext cx="5662356"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3600" y="2590800"/>
            <a:ext cx="2914650" cy="411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500" dirty="0">
                <a:solidFill>
                  <a:prstClr val="black"/>
                </a:solidFill>
              </a:rPr>
              <a:t>Learning English is important to adjusting to life in the U.S. as well as finding a job.</a:t>
            </a:r>
            <a:br>
              <a:rPr lang="en-US" sz="1500" dirty="0">
                <a:solidFill>
                  <a:prstClr val="black"/>
                </a:solidFill>
              </a:rPr>
            </a:br>
            <a:endParaRPr lang="en-US" sz="1500" dirty="0">
              <a:solidFill>
                <a:prstClr val="black"/>
              </a:solidFill>
            </a:endParaRPr>
          </a:p>
          <a:p>
            <a:pPr marL="285750" indent="-285750">
              <a:buFont typeface="Arial" panose="020B0604020202020204" pitchFamily="34" charset="0"/>
              <a:buChar char="•"/>
            </a:pPr>
            <a:r>
              <a:rPr lang="en-US" sz="1500" dirty="0">
                <a:solidFill>
                  <a:prstClr val="black"/>
                </a:solidFill>
              </a:rPr>
              <a:t>You may be asked to report hours or have your school report hours to your job counselor.</a:t>
            </a:r>
          </a:p>
          <a:p>
            <a:pPr marL="285750" indent="-285750">
              <a:buFont typeface="Arial" panose="020B0604020202020204" pitchFamily="34" charset="0"/>
              <a:buChar char="•"/>
            </a:pPr>
            <a:endParaRPr lang="en-US" sz="1500" dirty="0">
              <a:solidFill>
                <a:prstClr val="black"/>
              </a:solidFill>
            </a:endParaRPr>
          </a:p>
          <a:p>
            <a:pPr marL="285750" indent="-285750">
              <a:buFont typeface="Arial" panose="020B0604020202020204" pitchFamily="34" charset="0"/>
              <a:buChar char="•"/>
            </a:pPr>
            <a:r>
              <a:rPr lang="en-US" sz="1500" dirty="0">
                <a:solidFill>
                  <a:prstClr val="black"/>
                </a:solidFill>
              </a:rPr>
              <a:t>There are many ways to learn English: attend English class, practice with family and friends, use it at the grocery store and other errands, even watch TV or listen to music. </a:t>
            </a:r>
          </a:p>
        </p:txBody>
      </p:sp>
      <p:pic>
        <p:nvPicPr>
          <p:cNvPr id="5" name="Picture 4"/>
          <p:cNvPicPr>
            <a:picLocks noChangeAspect="1"/>
          </p:cNvPicPr>
          <p:nvPr/>
        </p:nvPicPr>
        <p:blipFill>
          <a:blip r:embed="rId3"/>
          <a:stretch>
            <a:fillRect/>
          </a:stretch>
        </p:blipFill>
        <p:spPr>
          <a:xfrm>
            <a:off x="6620701" y="762000"/>
            <a:ext cx="1799900" cy="1669473"/>
          </a:xfrm>
          <a:prstGeom prst="rect">
            <a:avLst/>
          </a:prstGeom>
        </p:spPr>
      </p:pic>
    </p:spTree>
    <p:extLst>
      <p:ext uri="{BB962C8B-B14F-4D97-AF65-F5344CB8AC3E}">
        <p14:creationId xmlns:p14="http://schemas.microsoft.com/office/powerpoint/2010/main" val="31443437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1284" y="563286"/>
            <a:ext cx="6172200" cy="1066800"/>
          </a:xfrm>
        </p:spPr>
        <p:txBody>
          <a:bodyPr>
            <a:normAutofit/>
          </a:bodyPr>
          <a:lstStyle/>
          <a:p>
            <a:r>
              <a:rPr lang="en-US" dirty="0"/>
              <a:t>	Education</a:t>
            </a:r>
          </a:p>
        </p:txBody>
      </p:sp>
      <p:sp>
        <p:nvSpPr>
          <p:cNvPr id="4" name="Content Placeholder 3"/>
          <p:cNvSpPr>
            <a:spLocks noGrp="1"/>
          </p:cNvSpPr>
          <p:nvPr>
            <p:ph sz="half" idx="1"/>
          </p:nvPr>
        </p:nvSpPr>
        <p:spPr>
          <a:xfrm>
            <a:off x="92822" y="1598867"/>
            <a:ext cx="6530454" cy="4878133"/>
          </a:xfrm>
        </p:spPr>
        <p:txBody>
          <a:bodyPr>
            <a:noAutofit/>
          </a:bodyPr>
          <a:lstStyle/>
          <a:p>
            <a:r>
              <a:rPr lang="en-US" sz="1800" dirty="0"/>
              <a:t>The U.S. provides free public education from Kindergarten through grade 12.</a:t>
            </a:r>
          </a:p>
          <a:p>
            <a:endParaRPr lang="en-US" sz="1800" dirty="0"/>
          </a:p>
          <a:p>
            <a:r>
              <a:rPr lang="en-US" sz="1800" dirty="0"/>
              <a:t>Transportation will be provided. Your child may need to walk if you live close to school. </a:t>
            </a:r>
          </a:p>
          <a:p>
            <a:endParaRPr lang="en-US" sz="1800" dirty="0"/>
          </a:p>
          <a:p>
            <a:r>
              <a:rPr lang="en-US" sz="1800" dirty="0"/>
              <a:t>It is the law that all school-aged children attend school. Schools take absences very seriously.</a:t>
            </a:r>
            <a:br>
              <a:rPr lang="en-US" sz="1800" dirty="0"/>
            </a:br>
            <a:endParaRPr lang="en-US" sz="1800" dirty="0"/>
          </a:p>
          <a:p>
            <a:r>
              <a:rPr lang="en-US" sz="1800" dirty="0"/>
              <a:t>Consequences for unexcused absences vary (i.e., fine, police involvement, child protection). It is very important you call the school if your child is sick and you let them know so that you child’s absence is excused.  If you think the weather is unsafe, call your school to make sure school is canceled, otherwise it counts as an unexcused absence. Biggest thing is communication with school!</a:t>
            </a: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63240" y="716578"/>
            <a:ext cx="1750637" cy="2749466"/>
          </a:xfrm>
        </p:spPr>
      </p:pic>
      <p:sp>
        <p:nvSpPr>
          <p:cNvPr id="7" name="Rectangle 6"/>
          <p:cNvSpPr/>
          <p:nvPr/>
        </p:nvSpPr>
        <p:spPr>
          <a:xfrm>
            <a:off x="1657350" y="3915779"/>
            <a:ext cx="5715000" cy="492443"/>
          </a:xfrm>
          <a:prstGeom prst="rect">
            <a:avLst/>
          </a:prstGeom>
        </p:spPr>
        <p:txBody>
          <a:bodyPr wrap="square">
            <a:spAutoFit/>
          </a:bodyPr>
          <a:lstStyle/>
          <a:p>
            <a:pPr algn="just"/>
            <a:r>
              <a:rPr lang="en-US" sz="2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2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5844" name="Picture 4" descr="http://www.csd.k12.wi.us/cms_files/text64520_4.jpg"/>
          <p:cNvPicPr>
            <a:picLocks noChangeAspect="1" noChangeArrowheads="1"/>
          </p:cNvPicPr>
          <p:nvPr/>
        </p:nvPicPr>
        <p:blipFill>
          <a:blip r:embed="rId4" cstate="print"/>
          <a:srcRect/>
          <a:stretch>
            <a:fillRect/>
          </a:stretch>
        </p:blipFill>
        <p:spPr bwMode="auto">
          <a:xfrm rot="385396">
            <a:off x="6755867" y="4237906"/>
            <a:ext cx="2076450" cy="1845733"/>
          </a:xfrm>
          <a:prstGeom prst="rect">
            <a:avLst/>
          </a:prstGeom>
          <a:noFill/>
        </p:spPr>
      </p:pic>
    </p:spTree>
    <p:extLst>
      <p:ext uri="{BB962C8B-B14F-4D97-AF65-F5344CB8AC3E}">
        <p14:creationId xmlns:p14="http://schemas.microsoft.com/office/powerpoint/2010/main" val="199778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314450" y="1676404"/>
            <a:ext cx="3429000" cy="4648199"/>
          </a:xfrm>
        </p:spPr>
        <p:txBody>
          <a:bodyPr>
            <a:normAutofit/>
          </a:bodyPr>
          <a:lstStyle/>
          <a:p>
            <a:pPr>
              <a:buNone/>
            </a:pPr>
            <a:r>
              <a:rPr lang="en-US" i="1" dirty="0"/>
              <a:t>What was transportation like in your previous country?</a:t>
            </a:r>
          </a:p>
          <a:p>
            <a:endParaRPr lang="en-US" dirty="0"/>
          </a:p>
          <a:p>
            <a:r>
              <a:rPr lang="en-US" dirty="0"/>
              <a:t>Public transportation:</a:t>
            </a:r>
          </a:p>
          <a:p>
            <a:pPr>
              <a:buNone/>
            </a:pPr>
            <a:r>
              <a:rPr lang="en-US" dirty="0"/>
              <a:t>Bus Fare – </a:t>
            </a:r>
          </a:p>
          <a:p>
            <a:pPr>
              <a:buNone/>
            </a:pPr>
            <a:r>
              <a:rPr lang="en-US" dirty="0"/>
              <a:t>	$1.75</a:t>
            </a:r>
          </a:p>
          <a:p>
            <a:pPr>
              <a:buNone/>
            </a:pPr>
            <a:endParaRPr lang="en-US" dirty="0"/>
          </a:p>
          <a:p>
            <a:pPr>
              <a:buNone/>
            </a:pPr>
            <a:r>
              <a:rPr lang="en-US" dirty="0"/>
              <a:t>Each time you pay, you can take any other bus for free for the next 2 hours.</a:t>
            </a:r>
          </a:p>
        </p:txBody>
      </p:sp>
      <p:sp>
        <p:nvSpPr>
          <p:cNvPr id="6" name="Content Placeholder 5"/>
          <p:cNvSpPr>
            <a:spLocks noGrp="1"/>
          </p:cNvSpPr>
          <p:nvPr>
            <p:ph sz="half" idx="2"/>
          </p:nvPr>
        </p:nvSpPr>
        <p:spPr>
          <a:xfrm>
            <a:off x="5257800" y="3276601"/>
            <a:ext cx="2686050" cy="3991426"/>
          </a:xfrm>
        </p:spPr>
        <p:txBody>
          <a:bodyPr>
            <a:normAutofit/>
          </a:bodyPr>
          <a:lstStyle/>
          <a:p>
            <a:r>
              <a:rPr lang="en-US" dirty="0"/>
              <a:t>If you choose to drive a car, you NEED a driver’s license and car insurance.</a:t>
            </a:r>
          </a:p>
          <a:p>
            <a:r>
              <a:rPr lang="en-US" dirty="0"/>
              <a:t>This means you must pass a CT driver’s test.  </a:t>
            </a:r>
          </a:p>
          <a:p>
            <a:r>
              <a:rPr lang="en-US" dirty="0"/>
              <a:t>A state ID is not a driver’s license.  </a:t>
            </a:r>
          </a:p>
        </p:txBody>
      </p:sp>
      <p:sp>
        <p:nvSpPr>
          <p:cNvPr id="2" name="Title 1"/>
          <p:cNvSpPr>
            <a:spLocks noGrp="1"/>
          </p:cNvSpPr>
          <p:nvPr>
            <p:ph type="title"/>
          </p:nvPr>
        </p:nvSpPr>
        <p:spPr>
          <a:xfrm>
            <a:off x="1314450" y="609600"/>
            <a:ext cx="6172200" cy="1066800"/>
          </a:xfrm>
        </p:spPr>
        <p:txBody>
          <a:bodyPr/>
          <a:lstStyle/>
          <a:p>
            <a:r>
              <a:rPr lang="en-US" dirty="0">
                <a:latin typeface="Arial Unicode MS" pitchFamily="34" charset="-128"/>
                <a:ea typeface="Arial Unicode MS" pitchFamily="34" charset="-128"/>
                <a:cs typeface="Arial Unicode MS" pitchFamily="34" charset="-128"/>
              </a:rPr>
              <a:t>Transportation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762000"/>
            <a:ext cx="3352800" cy="22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908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566567"/>
            <a:ext cx="6172200" cy="1066800"/>
          </a:xfrm>
        </p:spPr>
        <p:txBody>
          <a:bodyPr>
            <a:normAutofit fontScale="90000"/>
          </a:bodyPr>
          <a:lstStyle/>
          <a:p>
            <a:r>
              <a:rPr lang="en-US" dirty="0"/>
              <a:t>Common U.S. Cultural Norms	</a:t>
            </a:r>
          </a:p>
        </p:txBody>
      </p:sp>
      <p:sp>
        <p:nvSpPr>
          <p:cNvPr id="3" name="Content Placeholder 2"/>
          <p:cNvSpPr>
            <a:spLocks noGrp="1"/>
          </p:cNvSpPr>
          <p:nvPr>
            <p:ph sz="half" idx="1"/>
          </p:nvPr>
        </p:nvSpPr>
        <p:spPr/>
        <p:txBody>
          <a:bodyPr/>
          <a:lstStyle/>
          <a:p>
            <a:endParaRPr lang="en-US" dirty="0"/>
          </a:p>
          <a:p>
            <a:endParaRPr lang="en-US" dirty="0"/>
          </a:p>
        </p:txBody>
      </p:sp>
      <p:pic>
        <p:nvPicPr>
          <p:cNvPr id="1026" name="Picture 2" descr="http://i4.ytimg.com/vi/7iA_m188l_Q/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625849"/>
            <a:ext cx="2981796" cy="18258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on tim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5594" y="1328758"/>
            <a:ext cx="1267619" cy="276828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891" y="1792811"/>
            <a:ext cx="2519309" cy="22079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5423" y="1342613"/>
            <a:ext cx="4632158" cy="4832092"/>
          </a:xfrm>
          <a:prstGeom prst="rect">
            <a:avLst/>
          </a:prstGeom>
          <a:noFill/>
        </p:spPr>
        <p:txBody>
          <a:bodyPr wrap="square" rtlCol="0">
            <a:spAutoFit/>
          </a:bodyPr>
          <a:lstStyle/>
          <a:p>
            <a:pPr marL="285750" indent="-285750">
              <a:buFont typeface="Arial" panose="020B0604020202020204" pitchFamily="34" charset="0"/>
              <a:buChar char="•"/>
            </a:pPr>
            <a:r>
              <a:rPr lang="en-US" u="sng" dirty="0">
                <a:solidFill>
                  <a:prstClr val="black"/>
                </a:solidFill>
              </a:rPr>
              <a:t>Asking Questions</a:t>
            </a:r>
            <a:r>
              <a:rPr lang="en-US" dirty="0">
                <a:solidFill>
                  <a:prstClr val="black"/>
                </a:solidFill>
              </a:rPr>
              <a:t> is respected. People appreciate when others try to learn and understand. </a:t>
            </a:r>
            <a:br>
              <a:rPr lang="en-US" dirty="0">
                <a:solidFill>
                  <a:prstClr val="black"/>
                </a:solidFill>
              </a:rPr>
            </a:br>
            <a:endParaRPr lang="en-US" dirty="0">
              <a:solidFill>
                <a:prstClr val="black"/>
              </a:solidFill>
            </a:endParaRPr>
          </a:p>
          <a:p>
            <a:pPr marL="285750" indent="-285750">
              <a:buFont typeface="Arial" panose="020B0604020202020204" pitchFamily="34" charset="0"/>
              <a:buChar char="•"/>
            </a:pPr>
            <a:r>
              <a:rPr lang="en-US" u="sng" dirty="0">
                <a:solidFill>
                  <a:prstClr val="black"/>
                </a:solidFill>
              </a:rPr>
              <a:t>Greetings</a:t>
            </a:r>
            <a:r>
              <a:rPr lang="en-US" dirty="0">
                <a:solidFill>
                  <a:prstClr val="black"/>
                </a:solidFill>
              </a:rPr>
              <a:t>- Americans often shake hands as a greeting. </a:t>
            </a:r>
            <a:br>
              <a:rPr lang="en-US" dirty="0">
                <a:solidFill>
                  <a:prstClr val="black"/>
                </a:solidFill>
              </a:rPr>
            </a:br>
            <a:endParaRPr lang="en-US" dirty="0">
              <a:solidFill>
                <a:prstClr val="black"/>
              </a:solidFill>
            </a:endParaRPr>
          </a:p>
          <a:p>
            <a:pPr marL="285750" indent="-285750">
              <a:buFont typeface="Arial" panose="020B0604020202020204" pitchFamily="34" charset="0"/>
              <a:buChar char="•"/>
            </a:pPr>
            <a:r>
              <a:rPr lang="en-US" u="sng" dirty="0">
                <a:solidFill>
                  <a:prstClr val="black"/>
                </a:solidFill>
              </a:rPr>
              <a:t>Punctuality</a:t>
            </a:r>
            <a:r>
              <a:rPr lang="en-US" dirty="0">
                <a:solidFill>
                  <a:prstClr val="black"/>
                </a:solidFill>
              </a:rPr>
              <a:t>- Being on time in the U.S. is very important. If you are going to be late or need to cancel, it is important to call and let the other person know.</a:t>
            </a:r>
            <a:br>
              <a:rPr lang="en-US" dirty="0">
                <a:solidFill>
                  <a:prstClr val="black"/>
                </a:solidFill>
              </a:rPr>
            </a:br>
            <a:endParaRPr lang="en-US" dirty="0">
              <a:solidFill>
                <a:prstClr val="black"/>
              </a:solidFill>
            </a:endParaRPr>
          </a:p>
          <a:p>
            <a:pPr marL="285750" indent="-285750">
              <a:buFont typeface="Arial" panose="020B0604020202020204" pitchFamily="34" charset="0"/>
              <a:buChar char="•"/>
            </a:pPr>
            <a:r>
              <a:rPr lang="en-US" u="sng" dirty="0">
                <a:solidFill>
                  <a:prstClr val="black"/>
                </a:solidFill>
              </a:rPr>
              <a:t>Privacy</a:t>
            </a:r>
            <a:r>
              <a:rPr lang="en-US" dirty="0">
                <a:solidFill>
                  <a:prstClr val="black"/>
                </a:solidFill>
              </a:rPr>
              <a:t>- Many Americans value privacy. It is important to call before you visit. This also explains why your case manager cannot always call agencies without you on the phone with them</a:t>
            </a:r>
            <a:r>
              <a:rPr lang="en-US" sz="2000" dirty="0">
                <a:solidFill>
                  <a:prstClr val="black"/>
                </a:solidFill>
              </a:rPr>
              <a:t>. </a:t>
            </a:r>
          </a:p>
        </p:txBody>
      </p:sp>
    </p:spTree>
    <p:extLst>
      <p:ext uri="{BB962C8B-B14F-4D97-AF65-F5344CB8AC3E}">
        <p14:creationId xmlns:p14="http://schemas.microsoft.com/office/powerpoint/2010/main" val="147463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5465"/>
            <a:ext cx="8229600" cy="1069848"/>
          </a:xfrm>
        </p:spPr>
        <p:txBody>
          <a:bodyPr/>
          <a:lstStyle/>
          <a:p>
            <a:r>
              <a:rPr lang="en-US" dirty="0"/>
              <a:t>Water Safety</a:t>
            </a:r>
          </a:p>
        </p:txBody>
      </p:sp>
      <p:sp>
        <p:nvSpPr>
          <p:cNvPr id="3" name="TextBox 2"/>
          <p:cNvSpPr txBox="1"/>
          <p:nvPr/>
        </p:nvSpPr>
        <p:spPr>
          <a:xfrm>
            <a:off x="152402" y="1524000"/>
            <a:ext cx="5562598" cy="5847755"/>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prstClr val="black"/>
                </a:solidFill>
              </a:rPr>
              <a:t>Never leaven young children unattended in the bathtub!</a:t>
            </a:r>
          </a:p>
          <a:p>
            <a:pPr marL="285750" indent="-285750">
              <a:buFont typeface="Arial" panose="020B0604020202020204" pitchFamily="34" charset="0"/>
              <a:buChar char="•"/>
            </a:pPr>
            <a:r>
              <a:rPr lang="en-US" sz="2200" dirty="0">
                <a:solidFill>
                  <a:prstClr val="black"/>
                </a:solidFill>
              </a:rPr>
              <a:t>Don’t leave children unattended near water for </a:t>
            </a:r>
            <a:r>
              <a:rPr lang="en-US" sz="2200" u="sng" dirty="0">
                <a:solidFill>
                  <a:prstClr val="black"/>
                </a:solidFill>
              </a:rPr>
              <a:t>any</a:t>
            </a:r>
            <a:r>
              <a:rPr lang="en-US" sz="2200" dirty="0">
                <a:solidFill>
                  <a:prstClr val="black"/>
                </a:solidFill>
              </a:rPr>
              <a:t> amount of time</a:t>
            </a:r>
          </a:p>
          <a:p>
            <a:pPr marL="742950" lvl="1" indent="-285750">
              <a:buFont typeface="Arial" panose="020B0604020202020204" pitchFamily="34" charset="0"/>
              <a:buChar char="•"/>
            </a:pPr>
            <a:r>
              <a:rPr lang="en-US" sz="2200" dirty="0">
                <a:solidFill>
                  <a:prstClr val="black"/>
                </a:solidFill>
              </a:rPr>
              <a:t>Drowning can happen silently, with little or no noise or splashing.</a:t>
            </a:r>
          </a:p>
          <a:p>
            <a:pPr marL="742950" lvl="1" indent="-285750">
              <a:buFont typeface="Arial" panose="020B0604020202020204" pitchFamily="34" charset="0"/>
              <a:buChar char="•"/>
            </a:pPr>
            <a:r>
              <a:rPr lang="en-US" sz="2200" dirty="0">
                <a:solidFill>
                  <a:prstClr val="black"/>
                </a:solidFill>
              </a:rPr>
              <a:t>Drowning can happen quickly! Once a child starts struggling, there is less than 1 minute to respond.</a:t>
            </a:r>
          </a:p>
          <a:p>
            <a:pPr marL="742950" lvl="1" indent="-285750">
              <a:buFont typeface="Arial" panose="020B0604020202020204" pitchFamily="34" charset="0"/>
              <a:buChar char="•"/>
            </a:pPr>
            <a:r>
              <a:rPr lang="en-US" sz="2200" dirty="0">
                <a:solidFill>
                  <a:prstClr val="black"/>
                </a:solidFill>
              </a:rPr>
              <a:t>Even if your child has learned how to swim, they can still be at risk of drowning.</a:t>
            </a:r>
          </a:p>
          <a:p>
            <a:pPr marL="742950" lvl="1" indent="-285750">
              <a:buFont typeface="Arial" panose="020B0604020202020204" pitchFamily="34" charset="0"/>
              <a:buChar char="•"/>
            </a:pPr>
            <a:r>
              <a:rPr lang="en-US" sz="2200" dirty="0">
                <a:solidFill>
                  <a:prstClr val="black"/>
                </a:solidFill>
              </a:rPr>
              <a:t>Even at a public swimming area with a lifeguard, </a:t>
            </a:r>
            <a:r>
              <a:rPr lang="en-US" sz="2200" u="sng" dirty="0">
                <a:solidFill>
                  <a:prstClr val="black"/>
                </a:solidFill>
              </a:rPr>
              <a:t>you</a:t>
            </a:r>
            <a:r>
              <a:rPr lang="en-US" sz="2200" dirty="0">
                <a:solidFill>
                  <a:prstClr val="black"/>
                </a:solidFill>
              </a:rPr>
              <a:t> are responsible to watch your children in the water.</a:t>
            </a:r>
          </a:p>
          <a:p>
            <a:pPr marL="742950" lvl="1" indent="-285750">
              <a:buFont typeface="Arial" panose="020B0604020202020204" pitchFamily="34" charset="0"/>
              <a:buChar char="•"/>
            </a:pPr>
            <a:endParaRPr lang="en-US" sz="2200" dirty="0">
              <a:solidFill>
                <a:prstClr val="black"/>
              </a:solidFill>
            </a:endParaRPr>
          </a:p>
          <a:p>
            <a:pPr marL="285750" indent="-285750">
              <a:buFont typeface="Arial" panose="020B0604020202020204" pitchFamily="34" charset="0"/>
              <a:buChar char="•"/>
            </a:pPr>
            <a:endParaRPr lang="en-US" sz="2200" dirty="0">
              <a:solidFill>
                <a:prstClr val="black"/>
              </a:solidFill>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990600"/>
            <a:ext cx="3181350" cy="238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343400"/>
            <a:ext cx="3259084"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94705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2" y="321759"/>
            <a:ext cx="6389752" cy="1828800"/>
          </a:xfrm>
        </p:spPr>
        <p:txBody>
          <a:bodyPr/>
          <a:lstStyle/>
          <a:p>
            <a:pPr algn="ctr"/>
            <a:r>
              <a:rPr lang="en-US" sz="3600" dirty="0"/>
              <a:t>Common U.S. Cultural Norms</a:t>
            </a:r>
            <a:r>
              <a:rPr lang="en-US" dirty="0"/>
              <a:t>	</a:t>
            </a:r>
          </a:p>
        </p:txBody>
      </p:sp>
      <p:sp>
        <p:nvSpPr>
          <p:cNvPr id="3" name="Content Placeholder 2"/>
          <p:cNvSpPr>
            <a:spLocks noGrp="1"/>
          </p:cNvSpPr>
          <p:nvPr>
            <p:ph sz="half" idx="1"/>
          </p:nvPr>
        </p:nvSpPr>
        <p:spPr/>
        <p:txBody>
          <a:bodyPr/>
          <a:lstStyle/>
          <a:p>
            <a:endParaRPr lang="en-US" dirty="0"/>
          </a:p>
          <a:p>
            <a:endParaRPr lang="en-US" dirty="0"/>
          </a:p>
        </p:txBody>
      </p:sp>
      <p:sp>
        <p:nvSpPr>
          <p:cNvPr id="6" name="TextBox 5"/>
          <p:cNvSpPr txBox="1"/>
          <p:nvPr/>
        </p:nvSpPr>
        <p:spPr>
          <a:xfrm>
            <a:off x="-20782" y="1533451"/>
            <a:ext cx="5448493" cy="5355312"/>
          </a:xfrm>
          <a:prstGeom prst="rect">
            <a:avLst/>
          </a:prstGeom>
          <a:noFill/>
        </p:spPr>
        <p:txBody>
          <a:bodyPr wrap="square" rtlCol="0">
            <a:spAutoFit/>
          </a:bodyPr>
          <a:lstStyle/>
          <a:p>
            <a:pPr marL="285750" indent="-285750">
              <a:buFont typeface="Arial" panose="020B0604020202020204" pitchFamily="34" charset="0"/>
              <a:buChar char="•"/>
            </a:pPr>
            <a:r>
              <a:rPr lang="en-US" u="sng" dirty="0">
                <a:solidFill>
                  <a:prstClr val="black"/>
                </a:solidFill>
              </a:rPr>
              <a:t>Rules</a:t>
            </a:r>
            <a:r>
              <a:rPr lang="en-US" dirty="0">
                <a:solidFill>
                  <a:prstClr val="black"/>
                </a:solidFill>
              </a:rPr>
              <a:t>- It is important to follow rule and order (i.e. waiting in lines, respecting public property, etc.).</a:t>
            </a:r>
            <a:br>
              <a:rPr lang="en-US" dirty="0">
                <a:solidFill>
                  <a:prstClr val="black"/>
                </a:solidFill>
              </a:rPr>
            </a:br>
            <a:endParaRPr lang="en-US" dirty="0">
              <a:solidFill>
                <a:prstClr val="black"/>
              </a:solidFill>
            </a:endParaRPr>
          </a:p>
          <a:p>
            <a:pPr marL="285750" indent="-285750">
              <a:buFont typeface="Arial" panose="020B0604020202020204" pitchFamily="34" charset="0"/>
              <a:buChar char="•"/>
            </a:pPr>
            <a:r>
              <a:rPr lang="en-US" u="sng" dirty="0">
                <a:solidFill>
                  <a:prstClr val="black"/>
                </a:solidFill>
              </a:rPr>
              <a:t>Freedom of Expression</a:t>
            </a:r>
            <a:r>
              <a:rPr lang="en-US" dirty="0">
                <a:solidFill>
                  <a:prstClr val="black"/>
                </a:solidFill>
              </a:rPr>
              <a:t>- People in the U.S. value the right to freedom of opinion and</a:t>
            </a:r>
            <a:r>
              <a:rPr lang="en-US" b="1" dirty="0">
                <a:solidFill>
                  <a:prstClr val="black"/>
                </a:solidFill>
              </a:rPr>
              <a:t> </a:t>
            </a:r>
            <a:r>
              <a:rPr lang="en-US" dirty="0">
                <a:solidFill>
                  <a:prstClr val="black"/>
                </a:solidFill>
              </a:rPr>
              <a:t>expression. While you may not agree with someone else’s beliefs/decisions, their right to express themselves is protected under law. It is not culturally appropriate to enforce your opinion on others. Instead of focusing on differences, focus on commonality!</a:t>
            </a:r>
            <a:br>
              <a:rPr lang="en-US" dirty="0">
                <a:solidFill>
                  <a:prstClr val="black"/>
                </a:solidFill>
              </a:rPr>
            </a:br>
            <a:endParaRPr lang="en-US" dirty="0">
              <a:solidFill>
                <a:prstClr val="black"/>
              </a:solidFill>
            </a:endParaRPr>
          </a:p>
          <a:p>
            <a:pPr marL="285750" indent="-285750">
              <a:buFont typeface="Arial" panose="020B0604020202020204" pitchFamily="34" charset="0"/>
              <a:buChar char="•"/>
            </a:pPr>
            <a:r>
              <a:rPr lang="en-US" u="sng" dirty="0">
                <a:solidFill>
                  <a:prstClr val="black"/>
                </a:solidFill>
              </a:rPr>
              <a:t>Family Life</a:t>
            </a:r>
            <a:r>
              <a:rPr lang="en-US" dirty="0">
                <a:solidFill>
                  <a:prstClr val="black"/>
                </a:solidFill>
              </a:rPr>
              <a:t>- In many families both parents work and share childcare/household responsibilities. American family dynamics may be a bit different than you are used to. Let’s talk a bit more about this!</a:t>
            </a:r>
          </a:p>
          <a:p>
            <a:endParaRPr lang="en-US" dirty="0">
              <a:solidFill>
                <a:prstClr val="black"/>
              </a:solidFill>
            </a:endParaRPr>
          </a:p>
        </p:txBody>
      </p:sp>
      <p:pic>
        <p:nvPicPr>
          <p:cNvPr id="9220" name="Picture 4" descr="Image result for Social security 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0310" y="3124200"/>
            <a:ext cx="1750815" cy="17498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dn2.newsok.biz/cache/r960-0d4fe0aae6fe9cb9202f3909836a27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997" y="4202901"/>
            <a:ext cx="1699535" cy="2346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freedom of relig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9476" y="2242857"/>
            <a:ext cx="1748516" cy="1212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9986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cdn2.newsok.biz/cache/r960-0d4fe0aae6fe9cb9202f3909836a27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3652" y="702249"/>
            <a:ext cx="1677384" cy="23161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457200"/>
            <a:ext cx="6172200" cy="1066800"/>
          </a:xfrm>
        </p:spPr>
        <p:txBody>
          <a:bodyPr/>
          <a:lstStyle/>
          <a:p>
            <a:pPr algn="ctr"/>
            <a:r>
              <a:rPr lang="en-US" dirty="0"/>
              <a:t>	Family Roles </a:t>
            </a:r>
          </a:p>
        </p:txBody>
      </p:sp>
      <p:pic>
        <p:nvPicPr>
          <p:cNvPr id="10242" name="Picture 2" descr="Image result for man and woman working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6920" y="2701630"/>
            <a:ext cx="1540669" cy="20542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children in time 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2344" y="3018378"/>
            <a:ext cx="1325523" cy="17555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elderly bhutanese gro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0508" y="5029201"/>
            <a:ext cx="2370892"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 y="1219200"/>
            <a:ext cx="4968435" cy="5638799"/>
          </a:xfrm>
        </p:spPr>
        <p:txBody>
          <a:bodyPr>
            <a:normAutofit fontScale="85000" lnSpcReduction="20000"/>
          </a:bodyPr>
          <a:lstStyle/>
          <a:p>
            <a:r>
              <a:rPr lang="en-US" dirty="0"/>
              <a:t>In the U.S., both males and females are expected to work outside the home as well as care for the household.</a:t>
            </a:r>
          </a:p>
          <a:p>
            <a:pPr marL="109728" indent="0">
              <a:buNone/>
            </a:pPr>
            <a:endParaRPr lang="en-US" sz="1200" dirty="0"/>
          </a:p>
          <a:p>
            <a:r>
              <a:rPr lang="en-US" b="1" i="1" dirty="0"/>
              <a:t>Parents</a:t>
            </a:r>
            <a:r>
              <a:rPr lang="en-US" dirty="0"/>
              <a:t>: Expectations of parenting may be different than in your home country.</a:t>
            </a:r>
          </a:p>
          <a:p>
            <a:pPr lvl="1"/>
            <a:r>
              <a:rPr lang="en-US" dirty="0">
                <a:solidFill>
                  <a:schemeClr val="tx1"/>
                </a:solidFill>
              </a:rPr>
              <a:t>Many times children adjust and learn English more quickly. If children end up helping you communicate it does not take away your right to make a decision as the parent. Remember many offices are required to provide an interpreter so you do not need to rely on your children.  </a:t>
            </a:r>
          </a:p>
          <a:p>
            <a:pPr marL="411480" lvl="1" indent="0">
              <a:buNone/>
            </a:pPr>
            <a:endParaRPr lang="en-US" sz="1200" dirty="0">
              <a:solidFill>
                <a:schemeClr val="tx1"/>
              </a:solidFill>
            </a:endParaRPr>
          </a:p>
          <a:p>
            <a:r>
              <a:rPr lang="en-US" b="1" i="1" dirty="0"/>
              <a:t>Elderly</a:t>
            </a:r>
            <a:r>
              <a:rPr lang="en-US" dirty="0"/>
              <a:t>: Those who are older may have a very difficult time adjusting to life in the U.S., especially if they do not attend English classes or work.</a:t>
            </a:r>
          </a:p>
          <a:p>
            <a:pPr lvl="1"/>
            <a:r>
              <a:rPr lang="en-US" dirty="0">
                <a:solidFill>
                  <a:schemeClr val="tx1"/>
                </a:solidFill>
              </a:rPr>
              <a:t>Include them to be part of the family’s decision-making processes.  </a:t>
            </a:r>
          </a:p>
          <a:p>
            <a:pPr lvl="1"/>
            <a:r>
              <a:rPr lang="en-US" dirty="0">
                <a:solidFill>
                  <a:schemeClr val="tx1"/>
                </a:solidFill>
              </a:rPr>
              <a:t>Find somewhere they can go to socialize (a neighbor’s, a community center, a garden) or certain household responsibilities they can take on while other family members are at work or school. </a:t>
            </a:r>
          </a:p>
        </p:txBody>
      </p:sp>
    </p:spTree>
    <p:extLst>
      <p:ext uri="{BB962C8B-B14F-4D97-AF65-F5344CB8AC3E}">
        <p14:creationId xmlns:p14="http://schemas.microsoft.com/office/powerpoint/2010/main" val="17309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7897" r="13498"/>
          <a:stretch/>
        </p:blipFill>
        <p:spPr>
          <a:xfrm>
            <a:off x="228600" y="1132598"/>
            <a:ext cx="6705600" cy="5725402"/>
          </a:xfrm>
          <a:prstGeom prst="rect">
            <a:avLst/>
          </a:prstGeom>
        </p:spPr>
      </p:pic>
      <p:sp>
        <p:nvSpPr>
          <p:cNvPr id="2" name="Title 1"/>
          <p:cNvSpPr>
            <a:spLocks noGrp="1"/>
          </p:cNvSpPr>
          <p:nvPr>
            <p:ph type="title"/>
          </p:nvPr>
        </p:nvSpPr>
        <p:spPr>
          <a:xfrm>
            <a:off x="1371600" y="609600"/>
            <a:ext cx="6172200" cy="1066800"/>
          </a:xfrm>
        </p:spPr>
        <p:txBody>
          <a:bodyPr/>
          <a:lstStyle/>
          <a:p>
            <a:r>
              <a:rPr lang="en-US" dirty="0"/>
              <a:t>9. Cultural Adjustment </a:t>
            </a:r>
          </a:p>
        </p:txBody>
      </p:sp>
      <p:sp>
        <p:nvSpPr>
          <p:cNvPr id="6" name="Rectangle 5"/>
          <p:cNvSpPr/>
          <p:nvPr/>
        </p:nvSpPr>
        <p:spPr>
          <a:xfrm>
            <a:off x="7166802" y="1594149"/>
            <a:ext cx="1623368" cy="5021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black"/>
                </a:solidFill>
              </a:rPr>
              <a:t>Adjusting to life and culture in the U.S. is not easy. It’s normal to experience culture shock, which includes </a:t>
            </a:r>
            <a:r>
              <a:rPr lang="en-US" sz="1600" b="1" dirty="0">
                <a:solidFill>
                  <a:prstClr val="black"/>
                </a:solidFill>
              </a:rPr>
              <a:t>different phases of adjustment. </a:t>
            </a:r>
            <a:r>
              <a:rPr lang="en-US" sz="1600" dirty="0">
                <a:solidFill>
                  <a:prstClr val="black"/>
                </a:solidFill>
              </a:rPr>
              <a:t>Keep in mind you may go back and forth between phases and that the time spent in each phase be different for each person.</a:t>
            </a:r>
            <a:r>
              <a:rPr lang="en-US" sz="1600" dirty="0">
                <a:solidFill>
                  <a:prstClr val="white"/>
                </a:solidFill>
              </a:rPr>
              <a:t> </a:t>
            </a:r>
          </a:p>
        </p:txBody>
      </p:sp>
    </p:spTree>
    <p:extLst>
      <p:ext uri="{BB962C8B-B14F-4D97-AF65-F5344CB8AC3E}">
        <p14:creationId xmlns:p14="http://schemas.microsoft.com/office/powerpoint/2010/main" val="2998064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83" y="132347"/>
            <a:ext cx="6172200" cy="1066800"/>
          </a:xfrm>
        </p:spPr>
        <p:txBody>
          <a:bodyPr/>
          <a:lstStyle/>
          <a:p>
            <a:r>
              <a:rPr lang="en-US" dirty="0"/>
              <a:t>Cultural Adjustment</a:t>
            </a:r>
          </a:p>
        </p:txBody>
      </p:sp>
      <p:pic>
        <p:nvPicPr>
          <p:cNvPr id="7" name="Picture 6"/>
          <p:cNvPicPr>
            <a:picLocks noChangeAspect="1"/>
          </p:cNvPicPr>
          <p:nvPr/>
        </p:nvPicPr>
        <p:blipFill>
          <a:blip r:embed="rId2"/>
          <a:stretch>
            <a:fillRect/>
          </a:stretch>
        </p:blipFill>
        <p:spPr>
          <a:xfrm>
            <a:off x="1600200" y="1676400"/>
            <a:ext cx="5289949" cy="4965422"/>
          </a:xfrm>
          <a:prstGeom prst="rect">
            <a:avLst/>
          </a:prstGeom>
        </p:spPr>
      </p:pic>
      <p:sp>
        <p:nvSpPr>
          <p:cNvPr id="5" name="Rectangular Callout 4"/>
          <p:cNvSpPr/>
          <p:nvPr/>
        </p:nvSpPr>
        <p:spPr>
          <a:xfrm>
            <a:off x="466725" y="1364490"/>
            <a:ext cx="1581150" cy="1560094"/>
          </a:xfrm>
          <a:prstGeom prst="wedgeRectCallout">
            <a:avLst>
              <a:gd name="adj1" fmla="val 76331"/>
              <a:gd name="adj2" fmla="val -53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prstClr val="black"/>
                </a:solidFill>
              </a:rPr>
              <a:t>Honeymoon Phase</a:t>
            </a:r>
            <a:r>
              <a:rPr lang="en-US" sz="1400" dirty="0">
                <a:solidFill>
                  <a:prstClr val="black"/>
                </a:solidFill>
              </a:rPr>
              <a:t>: Feelings of excitement  and happiness, when everything is new and good.</a:t>
            </a:r>
          </a:p>
        </p:txBody>
      </p:sp>
      <p:sp>
        <p:nvSpPr>
          <p:cNvPr id="8" name="Rectangular Callout 7"/>
          <p:cNvSpPr/>
          <p:nvPr/>
        </p:nvSpPr>
        <p:spPr>
          <a:xfrm>
            <a:off x="381000" y="3741469"/>
            <a:ext cx="1752600" cy="2131400"/>
          </a:xfrm>
          <a:prstGeom prst="wedgeRectCallout">
            <a:avLst>
              <a:gd name="adj1" fmla="val 122619"/>
              <a:gd name="adj2" fmla="val 3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prstClr val="black"/>
                </a:solidFill>
              </a:rPr>
              <a:t>Homesick/grief Phase</a:t>
            </a:r>
            <a:r>
              <a:rPr lang="en-US" sz="1400" dirty="0">
                <a:solidFill>
                  <a:prstClr val="black"/>
                </a:solidFill>
              </a:rPr>
              <a:t>: Soon, you will probably begin to miss your homeland and the family and friends you left behind.  You may feel sad or discouraged.</a:t>
            </a:r>
          </a:p>
        </p:txBody>
      </p:sp>
      <p:sp>
        <p:nvSpPr>
          <p:cNvPr id="9" name="Rectangular Callout 8"/>
          <p:cNvSpPr/>
          <p:nvPr/>
        </p:nvSpPr>
        <p:spPr>
          <a:xfrm>
            <a:off x="6553201" y="3962401"/>
            <a:ext cx="2430444" cy="2516800"/>
          </a:xfrm>
          <a:prstGeom prst="wedgeRectCallout">
            <a:avLst>
              <a:gd name="adj1" fmla="val -148198"/>
              <a:gd name="adj2" fmla="val 289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prstClr val="black"/>
                </a:solidFill>
              </a:rPr>
              <a:t>Frustration Phase</a:t>
            </a:r>
            <a:r>
              <a:rPr lang="en-US" sz="1400" dirty="0">
                <a:solidFill>
                  <a:prstClr val="black"/>
                </a:solidFill>
              </a:rPr>
              <a:t>: As time passes reality may not meet your expectations.  Life can become very hard, and you may feel like you are not getting the help you need. You may feel negative, angry, or frustrated towards American culture and your new circumstances here. </a:t>
            </a:r>
          </a:p>
        </p:txBody>
      </p:sp>
      <p:sp>
        <p:nvSpPr>
          <p:cNvPr id="10" name="Rectangular Callout 9"/>
          <p:cNvSpPr/>
          <p:nvPr/>
        </p:nvSpPr>
        <p:spPr>
          <a:xfrm>
            <a:off x="3581400" y="1072269"/>
            <a:ext cx="1894974" cy="2669200"/>
          </a:xfrm>
          <a:prstGeom prst="wedgeRectCallout">
            <a:avLst>
              <a:gd name="adj1" fmla="val 31996"/>
              <a:gd name="adj2" fmla="val 64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prstClr val="black"/>
                </a:solidFill>
              </a:rPr>
              <a:t>Adjustment phase: </a:t>
            </a:r>
            <a:r>
              <a:rPr lang="en-US" sz="1400" dirty="0">
                <a:solidFill>
                  <a:prstClr val="black"/>
                </a:solidFill>
              </a:rPr>
              <a:t>After a while, you will begin to understand this new culture and community and settle into a routine.  You will become more confident, independent and able to do things on your own.  </a:t>
            </a:r>
            <a:endParaRPr lang="en-US" dirty="0">
              <a:solidFill>
                <a:prstClr val="black"/>
              </a:solidFill>
            </a:endParaRPr>
          </a:p>
        </p:txBody>
      </p:sp>
      <p:sp>
        <p:nvSpPr>
          <p:cNvPr id="11" name="Rectangular Callout 10"/>
          <p:cNvSpPr/>
          <p:nvPr/>
        </p:nvSpPr>
        <p:spPr>
          <a:xfrm>
            <a:off x="6346706" y="762000"/>
            <a:ext cx="1959094" cy="2097505"/>
          </a:xfrm>
          <a:prstGeom prst="wedgeRectCallout">
            <a:avLst>
              <a:gd name="adj1" fmla="val -26928"/>
              <a:gd name="adj2" fmla="val 65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prstClr val="black"/>
                </a:solidFill>
              </a:rPr>
              <a:t>Mastery Phase</a:t>
            </a:r>
            <a:r>
              <a:rPr lang="en-US" sz="1400" dirty="0">
                <a:solidFill>
                  <a:prstClr val="black"/>
                </a:solidFill>
              </a:rPr>
              <a:t>: A feeling of comfort with your life in the US and the new culture. Remember there will still be difficult periods even in this phase. </a:t>
            </a:r>
          </a:p>
        </p:txBody>
      </p:sp>
    </p:spTree>
    <p:extLst>
      <p:ext uri="{BB962C8B-B14F-4D97-AF65-F5344CB8AC3E}">
        <p14:creationId xmlns:p14="http://schemas.microsoft.com/office/powerpoint/2010/main" val="1051954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961" y="599244"/>
            <a:ext cx="4846283" cy="976803"/>
          </a:xfrm>
        </p:spPr>
        <p:txBody>
          <a:bodyPr>
            <a:normAutofit/>
          </a:bodyPr>
          <a:lstStyle/>
          <a:p>
            <a:r>
              <a:rPr lang="en-US" dirty="0">
                <a:solidFill>
                  <a:srgbClr val="614219"/>
                </a:solidFill>
                <a:latin typeface="Trebuchet MS"/>
              </a:rPr>
              <a:t>Cultural Adjustment</a:t>
            </a:r>
            <a:endParaRPr lang="en-US" dirty="0"/>
          </a:p>
        </p:txBody>
      </p:sp>
      <p:pic>
        <p:nvPicPr>
          <p:cNvPr id="2052" name="Picture 4" descr="Image result for Stress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4245" y="3748497"/>
            <a:ext cx="1831055" cy="24414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tress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903" y="4143459"/>
            <a:ext cx="1621631"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tress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4147139"/>
            <a:ext cx="2060972" cy="23161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tress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4401" y="838200"/>
            <a:ext cx="1999685" cy="266624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23372" y="1600200"/>
            <a:ext cx="5257800" cy="1841990"/>
          </a:xfrm>
        </p:spPr>
        <p:txBody>
          <a:bodyPr>
            <a:normAutofit/>
          </a:bodyPr>
          <a:lstStyle/>
          <a:p>
            <a:pPr marL="0" indent="0">
              <a:buNone/>
            </a:pPr>
            <a:endParaRPr lang="en-US" b="1" dirty="0"/>
          </a:p>
          <a:p>
            <a:pPr marL="0" indent="0">
              <a:buNone/>
            </a:pPr>
            <a:r>
              <a:rPr lang="en-US" b="1" i="1" dirty="0"/>
              <a:t>What are some things you do to help ease the stress of cultural adjustment?</a:t>
            </a:r>
            <a:endParaRPr lang="en-US" i="1" dirty="0"/>
          </a:p>
        </p:txBody>
      </p:sp>
    </p:spTree>
    <p:extLst>
      <p:ext uri="{BB962C8B-B14F-4D97-AF65-F5344CB8AC3E}">
        <p14:creationId xmlns:p14="http://schemas.microsoft.com/office/powerpoint/2010/main" val="3505372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304800"/>
            <a:ext cx="6172200" cy="1143000"/>
          </a:xfrm>
        </p:spPr>
        <p:txBody>
          <a:bodyPr/>
          <a:lstStyle/>
          <a:p>
            <a:r>
              <a:rPr lang="en-US" dirty="0">
                <a:solidFill>
                  <a:srgbClr val="614219"/>
                </a:solidFill>
                <a:latin typeface="Trebuchet MS"/>
              </a:rPr>
              <a:t>Managing Stress</a:t>
            </a:r>
            <a:endParaRPr lang="en-US" dirty="0"/>
          </a:p>
        </p:txBody>
      </p:sp>
      <p:sp>
        <p:nvSpPr>
          <p:cNvPr id="3" name="Content Placeholder 2"/>
          <p:cNvSpPr>
            <a:spLocks noGrp="1"/>
          </p:cNvSpPr>
          <p:nvPr>
            <p:ph idx="1"/>
          </p:nvPr>
        </p:nvSpPr>
        <p:spPr>
          <a:xfrm>
            <a:off x="1067667" y="1705970"/>
            <a:ext cx="3961534" cy="4801192"/>
          </a:xfrm>
        </p:spPr>
        <p:txBody>
          <a:bodyPr>
            <a:normAutofit fontScale="92500"/>
          </a:bodyPr>
          <a:lstStyle/>
          <a:p>
            <a:r>
              <a:rPr lang="en-US" sz="2200" dirty="0"/>
              <a:t>Talk to family, friends and neighbors who also understand what you are going through.</a:t>
            </a:r>
          </a:p>
          <a:p>
            <a:pPr marL="109728" indent="0">
              <a:buNone/>
            </a:pPr>
            <a:endParaRPr lang="en-US" sz="800" dirty="0"/>
          </a:p>
          <a:p>
            <a:r>
              <a:rPr lang="en-US" sz="2200" dirty="0"/>
              <a:t>Other ideas include exercise, praying/meditating, keeping a routine, spending time in nature, etc.</a:t>
            </a:r>
          </a:p>
          <a:p>
            <a:pPr marL="109728" indent="0">
              <a:buNone/>
            </a:pPr>
            <a:endParaRPr lang="en-US" sz="900" dirty="0"/>
          </a:p>
          <a:p>
            <a:r>
              <a:rPr lang="en-US" sz="2200" dirty="0"/>
              <a:t>If you are feeling hopeless and nothing seems to be getting any easier, it may be helpful for you to talk to a mental health professional (IRIS has one on staff). </a:t>
            </a:r>
          </a:p>
          <a:p>
            <a:pPr marL="109728" indent="0">
              <a:buNone/>
            </a:pPr>
            <a:endParaRPr lang="en-US" sz="900" dirty="0"/>
          </a:p>
          <a:p>
            <a:endParaRPr lang="en-US" dirty="0"/>
          </a:p>
        </p:txBody>
      </p:sp>
      <p:pic>
        <p:nvPicPr>
          <p:cNvPr id="3080" name="Picture 8" descr="Hiking clipart cliparts and others art inspiratio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012" y="1608241"/>
            <a:ext cx="2338388" cy="23050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talk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4259265"/>
            <a:ext cx="2686049" cy="224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146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pPr algn="ctr"/>
            <a:r>
              <a:rPr lang="en-US" dirty="0"/>
              <a:t>Any Questions??</a:t>
            </a:r>
          </a:p>
        </p:txBody>
      </p:sp>
      <p:sp>
        <p:nvSpPr>
          <p:cNvPr id="7" name="Content Placeholder 6"/>
          <p:cNvSpPr>
            <a:spLocks noGrp="1"/>
          </p:cNvSpPr>
          <p:nvPr>
            <p:ph idx="1"/>
          </p:nvPr>
        </p:nvSpPr>
        <p:spPr/>
        <p:txBody>
          <a:bodyPr/>
          <a:lstStyle/>
          <a:p>
            <a:endParaRPr lang="en-US"/>
          </a:p>
        </p:txBody>
      </p:sp>
      <p:pic>
        <p:nvPicPr>
          <p:cNvPr id="1026" name="Picture 2" descr="Image result for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2057462"/>
            <a:ext cx="7829550" cy="440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32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ank you Clip art multiple langu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8200"/>
            <a:ext cx="9132627"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5638800"/>
            <a:ext cx="8001000" cy="507831"/>
          </a:xfrm>
          <a:prstGeom prst="rect">
            <a:avLst/>
          </a:prstGeom>
          <a:noFill/>
        </p:spPr>
        <p:txBody>
          <a:bodyPr wrap="square" rtlCol="0">
            <a:spAutoFit/>
          </a:bodyPr>
          <a:lstStyle/>
          <a:p>
            <a:r>
              <a:rPr lang="en-US" sz="2700" b="1" i="1" dirty="0">
                <a:solidFill>
                  <a:schemeClr val="tx2"/>
                </a:solidFill>
              </a:rPr>
              <a:t>Thank you for participating in orientation!</a:t>
            </a:r>
          </a:p>
        </p:txBody>
      </p:sp>
    </p:spTree>
    <p:extLst>
      <p:ext uri="{BB962C8B-B14F-4D97-AF65-F5344CB8AC3E}">
        <p14:creationId xmlns:p14="http://schemas.microsoft.com/office/powerpoint/2010/main" val="2730274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762000"/>
            <a:ext cx="8229600" cy="1069848"/>
          </a:xfrm>
        </p:spPr>
        <p:txBody>
          <a:bodyPr/>
          <a:lstStyle/>
          <a:p>
            <a:r>
              <a:rPr lang="en-US" dirty="0"/>
              <a:t>Role of Resettlement Agency</a:t>
            </a:r>
          </a:p>
        </p:txBody>
      </p:sp>
      <p:sp>
        <p:nvSpPr>
          <p:cNvPr id="7" name="Rectangle 6"/>
          <p:cNvSpPr/>
          <p:nvPr/>
        </p:nvSpPr>
        <p:spPr>
          <a:xfrm>
            <a:off x="685800" y="3915770"/>
            <a:ext cx="7620000" cy="2092881"/>
          </a:xfrm>
          <a:prstGeom prst="rect">
            <a:avLst/>
          </a:prstGeom>
        </p:spPr>
        <p:txBody>
          <a:bodyPr wrap="square">
            <a:spAutoFit/>
          </a:bodyPr>
          <a:lstStyle/>
          <a:p>
            <a:pPr algn="just"/>
            <a:r>
              <a:rPr lang="en-US" sz="2600" dirty="0">
                <a:latin typeface="Calibri" panose="020F0502020204030204" pitchFamily="34" charset="0"/>
                <a:ea typeface="Calibri" panose="020F0502020204030204" pitchFamily="34" charset="0"/>
                <a:cs typeface="Times New Roman" panose="02020603050405020304" pitchFamily="18" charset="0"/>
              </a:rPr>
              <a:t>The goal of refugee resettlement is to help you become self-sufficient in your new community by teaching you and connecting you with resources that will help you learn how to take care of your needs and have a positive experience in the U.S.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4325" y="1586552"/>
            <a:ext cx="23622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209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1066800"/>
            <a:ext cx="8534400" cy="5410200"/>
          </a:xfrm>
        </p:spPr>
        <p:txBody>
          <a:bodyPr>
            <a:normAutofit/>
          </a:bodyPr>
          <a:lstStyle/>
          <a:p>
            <a:r>
              <a:rPr lang="en-US" dirty="0"/>
              <a:t>90 days of case management (R&amp;P), and ongoing case management up to 5 years in the U.S.</a:t>
            </a:r>
          </a:p>
          <a:p>
            <a:pPr lvl="0"/>
            <a:endParaRPr lang="en-US" dirty="0"/>
          </a:p>
          <a:p>
            <a:pPr lvl="0"/>
            <a:r>
              <a:rPr lang="en-US" b="1" dirty="0"/>
              <a:t>Not a government agency,</a:t>
            </a:r>
            <a:r>
              <a:rPr lang="en-US" dirty="0"/>
              <a:t> but in a contract with the government to provide particular services  </a:t>
            </a:r>
          </a:p>
          <a:p>
            <a:pPr lvl="0"/>
            <a:endParaRPr lang="en-US" sz="2800" b="1" dirty="0"/>
          </a:p>
          <a:p>
            <a:pPr lvl="0"/>
            <a:r>
              <a:rPr lang="en-US" sz="2800" b="1" dirty="0"/>
              <a:t>Services look different across agencies, states, and individual cases.</a:t>
            </a:r>
            <a:endParaRPr lang="en-US" sz="2800" dirty="0"/>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54" b="19200"/>
          <a:stretch/>
        </p:blipFill>
        <p:spPr bwMode="auto">
          <a:xfrm>
            <a:off x="1371600" y="4800600"/>
            <a:ext cx="6073493" cy="1710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863969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rban">
  <a:themeElements>
    <a:clrScheme name="Custom 2">
      <a:dk1>
        <a:sysClr val="windowText" lastClr="000000"/>
      </a:dk1>
      <a:lt1>
        <a:sysClr val="window" lastClr="FFFFFF"/>
      </a:lt1>
      <a:dk2>
        <a:srgbClr val="614219"/>
      </a:dk2>
      <a:lt2>
        <a:srgbClr val="614219"/>
      </a:lt2>
      <a:accent1>
        <a:srgbClr val="C3CFB5"/>
      </a:accent1>
      <a:accent2>
        <a:srgbClr val="9CB084"/>
      </a:accent2>
      <a:accent3>
        <a:srgbClr val="D7DFCD"/>
      </a:accent3>
      <a:accent4>
        <a:srgbClr val="614219"/>
      </a:accent4>
      <a:accent5>
        <a:srgbClr val="614219"/>
      </a:accent5>
      <a:accent6>
        <a:srgbClr val="614219"/>
      </a:accent6>
      <a:hlink>
        <a:srgbClr val="614219"/>
      </a:hlink>
      <a:folHlink>
        <a:srgbClr val="614219"/>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Urban">
  <a:themeElements>
    <a:clrScheme name="Custom 2">
      <a:dk1>
        <a:sysClr val="windowText" lastClr="000000"/>
      </a:dk1>
      <a:lt1>
        <a:sysClr val="window" lastClr="FFFFFF"/>
      </a:lt1>
      <a:dk2>
        <a:srgbClr val="614219"/>
      </a:dk2>
      <a:lt2>
        <a:srgbClr val="614219"/>
      </a:lt2>
      <a:accent1>
        <a:srgbClr val="C3CFB5"/>
      </a:accent1>
      <a:accent2>
        <a:srgbClr val="9CB084"/>
      </a:accent2>
      <a:accent3>
        <a:srgbClr val="D7DFCD"/>
      </a:accent3>
      <a:accent4>
        <a:srgbClr val="614219"/>
      </a:accent4>
      <a:accent5>
        <a:srgbClr val="614219"/>
      </a:accent5>
      <a:accent6>
        <a:srgbClr val="614219"/>
      </a:accent6>
      <a:hlink>
        <a:srgbClr val="614219"/>
      </a:hlink>
      <a:folHlink>
        <a:srgbClr val="614219"/>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2_Urban">
  <a:themeElements>
    <a:clrScheme name="Custom 2">
      <a:dk1>
        <a:sysClr val="windowText" lastClr="000000"/>
      </a:dk1>
      <a:lt1>
        <a:sysClr val="window" lastClr="FFFFFF"/>
      </a:lt1>
      <a:dk2>
        <a:srgbClr val="614219"/>
      </a:dk2>
      <a:lt2>
        <a:srgbClr val="614219"/>
      </a:lt2>
      <a:accent1>
        <a:srgbClr val="C3CFB5"/>
      </a:accent1>
      <a:accent2>
        <a:srgbClr val="9CB084"/>
      </a:accent2>
      <a:accent3>
        <a:srgbClr val="D7DFCD"/>
      </a:accent3>
      <a:accent4>
        <a:srgbClr val="614219"/>
      </a:accent4>
      <a:accent5>
        <a:srgbClr val="614219"/>
      </a:accent5>
      <a:accent6>
        <a:srgbClr val="614219"/>
      </a:accent6>
      <a:hlink>
        <a:srgbClr val="614219"/>
      </a:hlink>
      <a:folHlink>
        <a:srgbClr val="614219"/>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3_Urban">
  <a:themeElements>
    <a:clrScheme name="Custom 2">
      <a:dk1>
        <a:sysClr val="windowText" lastClr="000000"/>
      </a:dk1>
      <a:lt1>
        <a:sysClr val="window" lastClr="FFFFFF"/>
      </a:lt1>
      <a:dk2>
        <a:srgbClr val="614219"/>
      </a:dk2>
      <a:lt2>
        <a:srgbClr val="614219"/>
      </a:lt2>
      <a:accent1>
        <a:srgbClr val="C3CFB5"/>
      </a:accent1>
      <a:accent2>
        <a:srgbClr val="9CB084"/>
      </a:accent2>
      <a:accent3>
        <a:srgbClr val="D7DFCD"/>
      </a:accent3>
      <a:accent4>
        <a:srgbClr val="614219"/>
      </a:accent4>
      <a:accent5>
        <a:srgbClr val="614219"/>
      </a:accent5>
      <a:accent6>
        <a:srgbClr val="614219"/>
      </a:accent6>
      <a:hlink>
        <a:srgbClr val="614219"/>
      </a:hlink>
      <a:folHlink>
        <a:srgbClr val="614219"/>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4_Urban">
  <a:themeElements>
    <a:clrScheme name="Custom 2">
      <a:dk1>
        <a:sysClr val="windowText" lastClr="000000"/>
      </a:dk1>
      <a:lt1>
        <a:sysClr val="window" lastClr="FFFFFF"/>
      </a:lt1>
      <a:dk2>
        <a:srgbClr val="614219"/>
      </a:dk2>
      <a:lt2>
        <a:srgbClr val="614219"/>
      </a:lt2>
      <a:accent1>
        <a:srgbClr val="C3CFB5"/>
      </a:accent1>
      <a:accent2>
        <a:srgbClr val="9CB084"/>
      </a:accent2>
      <a:accent3>
        <a:srgbClr val="D7DFCD"/>
      </a:accent3>
      <a:accent4>
        <a:srgbClr val="614219"/>
      </a:accent4>
      <a:accent5>
        <a:srgbClr val="614219"/>
      </a:accent5>
      <a:accent6>
        <a:srgbClr val="614219"/>
      </a:accent6>
      <a:hlink>
        <a:srgbClr val="614219"/>
      </a:hlink>
      <a:folHlink>
        <a:srgbClr val="614219"/>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5_Urban">
  <a:themeElements>
    <a:clrScheme name="Custom 2">
      <a:dk1>
        <a:sysClr val="windowText" lastClr="000000"/>
      </a:dk1>
      <a:lt1>
        <a:sysClr val="window" lastClr="FFFFFF"/>
      </a:lt1>
      <a:dk2>
        <a:srgbClr val="614219"/>
      </a:dk2>
      <a:lt2>
        <a:srgbClr val="614219"/>
      </a:lt2>
      <a:accent1>
        <a:srgbClr val="C3CFB5"/>
      </a:accent1>
      <a:accent2>
        <a:srgbClr val="9CB084"/>
      </a:accent2>
      <a:accent3>
        <a:srgbClr val="D7DFCD"/>
      </a:accent3>
      <a:accent4>
        <a:srgbClr val="614219"/>
      </a:accent4>
      <a:accent5>
        <a:srgbClr val="614219"/>
      </a:accent5>
      <a:accent6>
        <a:srgbClr val="614219"/>
      </a:accent6>
      <a:hlink>
        <a:srgbClr val="614219"/>
      </a:hlink>
      <a:folHlink>
        <a:srgbClr val="614219"/>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6_Urban">
  <a:themeElements>
    <a:clrScheme name="Custom 2">
      <a:dk1>
        <a:sysClr val="windowText" lastClr="000000"/>
      </a:dk1>
      <a:lt1>
        <a:sysClr val="window" lastClr="FFFFFF"/>
      </a:lt1>
      <a:dk2>
        <a:srgbClr val="614219"/>
      </a:dk2>
      <a:lt2>
        <a:srgbClr val="614219"/>
      </a:lt2>
      <a:accent1>
        <a:srgbClr val="C3CFB5"/>
      </a:accent1>
      <a:accent2>
        <a:srgbClr val="9CB084"/>
      </a:accent2>
      <a:accent3>
        <a:srgbClr val="D7DFCD"/>
      </a:accent3>
      <a:accent4>
        <a:srgbClr val="614219"/>
      </a:accent4>
      <a:accent5>
        <a:srgbClr val="614219"/>
      </a:accent5>
      <a:accent6>
        <a:srgbClr val="614219"/>
      </a:accent6>
      <a:hlink>
        <a:srgbClr val="614219"/>
      </a:hlink>
      <a:folHlink>
        <a:srgbClr val="614219"/>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7_Urban">
  <a:themeElements>
    <a:clrScheme name="Custom 2">
      <a:dk1>
        <a:sysClr val="windowText" lastClr="000000"/>
      </a:dk1>
      <a:lt1>
        <a:sysClr val="window" lastClr="FFFFFF"/>
      </a:lt1>
      <a:dk2>
        <a:srgbClr val="614219"/>
      </a:dk2>
      <a:lt2>
        <a:srgbClr val="614219"/>
      </a:lt2>
      <a:accent1>
        <a:srgbClr val="C3CFB5"/>
      </a:accent1>
      <a:accent2>
        <a:srgbClr val="9CB084"/>
      </a:accent2>
      <a:accent3>
        <a:srgbClr val="D7DFCD"/>
      </a:accent3>
      <a:accent4>
        <a:srgbClr val="614219"/>
      </a:accent4>
      <a:accent5>
        <a:srgbClr val="614219"/>
      </a:accent5>
      <a:accent6>
        <a:srgbClr val="614219"/>
      </a:accent6>
      <a:hlink>
        <a:srgbClr val="614219"/>
      </a:hlink>
      <a:folHlink>
        <a:srgbClr val="614219"/>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15820</TotalTime>
  <Words>5491</Words>
  <Application>Microsoft Office PowerPoint</Application>
  <PresentationFormat>On-screen Show (4:3)</PresentationFormat>
  <Paragraphs>525</Paragraphs>
  <Slides>77</Slides>
  <Notes>25</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77</vt:i4>
      </vt:variant>
    </vt:vector>
  </HeadingPairs>
  <TitlesOfParts>
    <vt:vector size="95" baseType="lpstr">
      <vt:lpstr>Arial</vt:lpstr>
      <vt:lpstr>Arial Unicode MS</vt:lpstr>
      <vt:lpstr>Britannic Bold</vt:lpstr>
      <vt:lpstr>Calibri</vt:lpstr>
      <vt:lpstr>Georgia</vt:lpstr>
      <vt:lpstr>Times New Roman</vt:lpstr>
      <vt:lpstr>Trebuchet MS</vt:lpstr>
      <vt:lpstr>Wingdings</vt:lpstr>
      <vt:lpstr>Wingdings 2</vt:lpstr>
      <vt:lpstr>Office Theme</vt:lpstr>
      <vt:lpstr>Urban</vt:lpstr>
      <vt:lpstr>1_Urban</vt:lpstr>
      <vt:lpstr>2_Urban</vt:lpstr>
      <vt:lpstr>3_Urban</vt:lpstr>
      <vt:lpstr>4_Urban</vt:lpstr>
      <vt:lpstr>5_Urban</vt:lpstr>
      <vt:lpstr>6_Urban</vt:lpstr>
      <vt:lpstr>7_Urban</vt:lpstr>
      <vt:lpstr>CULTURAL ORIENTATION</vt:lpstr>
      <vt:lpstr>What We’ll Cover…</vt:lpstr>
      <vt:lpstr>EMERGENCIES! </vt:lpstr>
      <vt:lpstr>EMERGENCY: A situation where someone’s life is at risk</vt:lpstr>
      <vt:lpstr>Child Safety</vt:lpstr>
      <vt:lpstr>Home Safety</vt:lpstr>
      <vt:lpstr>Water Safety</vt:lpstr>
      <vt:lpstr>Role of Resettlement Agency</vt:lpstr>
      <vt:lpstr>PowerPoint Presentation</vt:lpstr>
      <vt:lpstr>Connect you to Basic Needs</vt:lpstr>
      <vt:lpstr>Provide Core Services</vt:lpstr>
      <vt:lpstr>Important Documents</vt:lpstr>
      <vt:lpstr>Refugee Status/I-94</vt:lpstr>
      <vt:lpstr>Social Security Card</vt:lpstr>
      <vt:lpstr>DSS/EBT Card</vt:lpstr>
      <vt:lpstr>Medical Insurance Card</vt:lpstr>
      <vt:lpstr>Employment Authorization Document (EAD) </vt:lpstr>
      <vt:lpstr>Green Card</vt:lpstr>
      <vt:lpstr>Budget</vt:lpstr>
      <vt:lpstr>Source 1 - Resettlement Grant </vt:lpstr>
      <vt:lpstr>Source 2 - Public Assistance</vt:lpstr>
      <vt:lpstr>Managing Finances</vt:lpstr>
      <vt:lpstr>Grocery Budget Tips</vt:lpstr>
      <vt:lpstr>Responsibility - Travel Loan</vt:lpstr>
      <vt:lpstr>Responsibility - Selective Service</vt:lpstr>
      <vt:lpstr>Responsibility: AR-11</vt:lpstr>
      <vt:lpstr>U.S. LAWS</vt:lpstr>
      <vt:lpstr>DRIVING LAWS</vt:lpstr>
      <vt:lpstr>ALCOHOL</vt:lpstr>
      <vt:lpstr>Cigarettes/Tobacco Use</vt:lpstr>
      <vt:lpstr>Drugs/Illegal Substances</vt:lpstr>
      <vt:lpstr>NO Indecency/Urinating in Public; Spitting; Littering</vt:lpstr>
      <vt:lpstr>Bribery/Extortion</vt:lpstr>
      <vt:lpstr>Income Taxes </vt:lpstr>
      <vt:lpstr>Sexual Harassment</vt:lpstr>
      <vt:lpstr>Freedom of Expression</vt:lpstr>
      <vt:lpstr>Physical Abuse</vt:lpstr>
      <vt:lpstr>Domestic Violence</vt:lpstr>
      <vt:lpstr>For Men: What Are Your Options?</vt:lpstr>
      <vt:lpstr>For Women: What are your options?</vt:lpstr>
      <vt:lpstr>What Can Happen If You Break A Law</vt:lpstr>
      <vt:lpstr>Housing</vt:lpstr>
      <vt:lpstr>LEASE AGREEMENT: </vt:lpstr>
      <vt:lpstr>How to Build a Good Relationship With Your Landlord </vt:lpstr>
      <vt:lpstr>Paying Rent:</vt:lpstr>
      <vt:lpstr>Consequences to moving before lease has ended : </vt:lpstr>
      <vt:lpstr>Housing Cleanliness</vt:lpstr>
      <vt:lpstr>When To Contact Your Landlord…</vt:lpstr>
      <vt:lpstr>When To Contact Your Landlord…</vt:lpstr>
      <vt:lpstr>Housing Cleanliness: Bed Bugs </vt:lpstr>
      <vt:lpstr>Smoke Alarms</vt:lpstr>
      <vt:lpstr>What To Do If You Move: </vt:lpstr>
      <vt:lpstr> Health &amp; Hygiene</vt:lpstr>
      <vt:lpstr>Types of Health Services</vt:lpstr>
      <vt:lpstr>Types of Health Services</vt:lpstr>
      <vt:lpstr>Mental Health Resources &amp; Counseling </vt:lpstr>
      <vt:lpstr>Medical Interpretation </vt:lpstr>
      <vt:lpstr>Medications </vt:lpstr>
      <vt:lpstr>Preventative Health &amp; Hygiene:  By being proactive and taking these measures it will lead to better health and therefore less time off work</vt:lpstr>
      <vt:lpstr>COVID-19: Symptoms</vt:lpstr>
      <vt:lpstr>COVID-19: Protecting Yourself &amp; Others</vt:lpstr>
      <vt:lpstr>COVID-19: What to do if you get sick</vt:lpstr>
      <vt:lpstr> Employment</vt:lpstr>
      <vt:lpstr>Finding a Job:</vt:lpstr>
      <vt:lpstr>How an employment specialist is helpful:</vt:lpstr>
      <vt:lpstr>Learning English</vt:lpstr>
      <vt:lpstr> Education</vt:lpstr>
      <vt:lpstr>Transportation</vt:lpstr>
      <vt:lpstr>Common U.S. Cultural Norms </vt:lpstr>
      <vt:lpstr>Common U.S. Cultural Norms </vt:lpstr>
      <vt:lpstr> Family Roles </vt:lpstr>
      <vt:lpstr>9. Cultural Adjustment </vt:lpstr>
      <vt:lpstr>Cultural Adjustment</vt:lpstr>
      <vt:lpstr>Cultural Adjustment</vt:lpstr>
      <vt:lpstr>Managing Stress</vt:lpstr>
      <vt:lpstr>Any Questions??</vt:lpstr>
      <vt:lpstr>PowerPoint Presentation</vt:lpstr>
    </vt:vector>
  </TitlesOfParts>
  <Company>IRIS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IRIS</dc:creator>
  <cp:lastModifiedBy>Paiman Ullah Nasiri</cp:lastModifiedBy>
  <cp:revision>138</cp:revision>
  <dcterms:created xsi:type="dcterms:W3CDTF">2020-02-11T21:21:34Z</dcterms:created>
  <dcterms:modified xsi:type="dcterms:W3CDTF">2023-10-02T15:26:18Z</dcterms:modified>
</cp:coreProperties>
</file>