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88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87544" autoAdjust="0"/>
  </p:normalViewPr>
  <p:slideViewPr>
    <p:cSldViewPr>
      <p:cViewPr varScale="1">
        <p:scale>
          <a:sx n="88" d="100"/>
          <a:sy n="88" d="100"/>
        </p:scale>
        <p:origin x="121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E8DF1-C882-465C-B959-395F9D353C5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4A994-413D-4F8D-9046-86DA0F4B4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3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be added somewhere later. You do NOT have the right to vote</a:t>
            </a:r>
            <a:r>
              <a:rPr lang="en-US" baseline="0" dirty="0"/>
              <a:t> in any U.S. election (federal, state, or local) until you become a citizen. Voting before becoming a citizen is considered voter fraud and can keep you from becoming a citizen, even if you voted without knowing you weren’t eligible to.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A994-413D-4F8D-9046-86DA0F4B42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7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SIVs, can shorten to just “you</a:t>
            </a:r>
            <a:r>
              <a:rPr lang="en-US" baseline="0" dirty="0"/>
              <a:t> have the right to apply to become a U.S. citizen after 5 years.”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22C6A-0E73-4A21-955A-7D9E5B1924D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3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</a:t>
            </a:r>
            <a:r>
              <a:rPr lang="en-US" baseline="0" dirty="0"/>
              <a:t> these programs are subject to change based on changing legislation.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A994-413D-4F8D-9046-86DA0F4B42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52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SIVs can travel</a:t>
            </a:r>
            <a:r>
              <a:rPr lang="en-US" baseline="0" dirty="0"/>
              <a:t> with just their green cards, but they shouldn’t be outside of the U.S. for more than 6 months at a time, as they may jeopardize their permanent resident status if they do so.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A994-413D-4F8D-9046-86DA0F4B42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6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213" y="381000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3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3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" y="3675533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94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E424C3-C708-40C8-B179-91F19BE0794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9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0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6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3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8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8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5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3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9CB0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1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2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7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7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9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8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1" y="30833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13" y="36030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31" y="44017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877895-1637-4FC5-9A4E-BA1ADF73B626}" type="datetimeFigureOut">
              <a:rPr lang="en-US" smtClean="0">
                <a:solidFill>
                  <a:srgbClr val="9CB084"/>
                </a:solidFill>
              </a:rPr>
              <a:pPr/>
              <a:t>6/26/2023</a:t>
            </a:fld>
            <a:endParaRPr lang="en-US">
              <a:solidFill>
                <a:srgbClr val="9CB08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9CB08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E424C3-C708-40C8-B179-91F19BE07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0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971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Legal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7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66800"/>
          </a:xfrm>
        </p:spPr>
        <p:txBody>
          <a:bodyPr/>
          <a:lstStyle/>
          <a:p>
            <a:pPr algn="ctr"/>
            <a:r>
              <a:rPr lang="en-US" dirty="0"/>
              <a:t> Rights &amp; Responsibilities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800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sz="2000" b="1" dirty="0"/>
          </a:p>
          <a:p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0" y="5029200"/>
            <a:ext cx="9144000" cy="1600200"/>
          </a:xfrm>
        </p:spPr>
        <p:txBody>
          <a:bodyPr>
            <a:noAutofit/>
          </a:bodyPr>
          <a:lstStyle/>
          <a:p>
            <a:r>
              <a:rPr lang="en-US" dirty="0"/>
              <a:t>You are entitled to all the protections given to an American citizen.</a:t>
            </a:r>
            <a:r>
              <a:rPr lang="en-US" sz="2100" dirty="0" smtClean="0"/>
              <a:t>.</a:t>
            </a:r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You also have rights and responsibilities specific to your refugee status.</a:t>
            </a:r>
          </a:p>
          <a:p>
            <a:pPr algn="ctr"/>
            <a:endParaRPr lang="en-US" sz="21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sz="21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5058" name="Picture 2" descr="http://www.newsmax.com/CMSPages/GetFile.aspx?guid=fc8a3eb0-400c-44d9-9378-d95b7a2e94ac&amp;SiteName=Newsmax&amp;maxsidesize=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7450" y="2057400"/>
            <a:ext cx="42291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47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1524000"/>
          </a:xfrm>
        </p:spPr>
        <p:txBody>
          <a:bodyPr/>
          <a:lstStyle/>
          <a:p>
            <a:pPr algn="ctr"/>
            <a:r>
              <a:rPr lang="en-US" dirty="0"/>
              <a:t>Path to Citizenship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696673" y="2823673"/>
            <a:ext cx="2265729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550316"/>
            <a:ext cx="3321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2060"/>
                </a:solidFill>
              </a:rPr>
              <a:t>Path To Citizenship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621" y="2667062"/>
            <a:ext cx="1638000" cy="1003257"/>
          </a:xfrm>
          <a:prstGeom prst="roundRect">
            <a:avLst>
              <a:gd name="adj" fmla="val 25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Arrive in US- Refugee Status</a:t>
            </a:r>
          </a:p>
        </p:txBody>
      </p:sp>
      <p:pic>
        <p:nvPicPr>
          <p:cNvPr id="10" name="Picture 2" descr="Image result for sample i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20688"/>
            <a:ext cx="2438400" cy="186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0" y="1918124"/>
            <a:ext cx="2856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One Year</a:t>
            </a:r>
          </a:p>
          <a:p>
            <a:r>
              <a:rPr lang="en-US" sz="1600" b="1" dirty="0"/>
              <a:t>After Arrival = </a:t>
            </a:r>
          </a:p>
          <a:p>
            <a:r>
              <a:rPr lang="en-US" sz="1600" b="1" dirty="0"/>
              <a:t>Apply for Green Card</a:t>
            </a:r>
          </a:p>
        </p:txBody>
      </p:sp>
      <p:pic>
        <p:nvPicPr>
          <p:cNvPr id="12" name="Picture 4" descr="Image result for green card sample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194" y="4820584"/>
            <a:ext cx="2171830" cy="136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7493" y="4275838"/>
            <a:ext cx="2666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I-94= Refugee Status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01194" y="4140134"/>
            <a:ext cx="2325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Green Card = Permanent Resident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050144" y="2667000"/>
            <a:ext cx="2085160" cy="10782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Status Change to Legal Permanent Resident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6288229" y="2870858"/>
            <a:ext cx="1089356" cy="43756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388791" y="2705330"/>
            <a:ext cx="1735628" cy="9764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Status Change to Citizen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7800" y="1949197"/>
            <a:ext cx="3283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Five Years After </a:t>
            </a:r>
            <a:r>
              <a:rPr lang="en-US" sz="1600" b="1" dirty="0" smtClean="0"/>
              <a:t>Arrival=</a:t>
            </a:r>
            <a:endParaRPr lang="en-US" sz="1600" b="1" dirty="0"/>
          </a:p>
          <a:p>
            <a:r>
              <a:rPr lang="en-US" sz="1600" b="1" dirty="0"/>
              <a:t>Apply for Citizenship</a:t>
            </a:r>
          </a:p>
        </p:txBody>
      </p:sp>
      <p:pic>
        <p:nvPicPr>
          <p:cNvPr id="4098" name="Picture 2" descr="Image result for citizenship certificate samp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907" y="4675792"/>
            <a:ext cx="2039691" cy="158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129" y="3974068"/>
            <a:ext cx="353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Document to show status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3619" y="4287419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Citizenship Certificate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493" y="3728114"/>
            <a:ext cx="886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is always best to apply for a green card/citizenship </a:t>
            </a:r>
            <a:r>
              <a:rPr lang="en-US" b="1" dirty="0"/>
              <a:t>with the help of an attorney</a:t>
            </a:r>
            <a:endParaRPr lang="en-US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590799" y="6198751"/>
            <a:ext cx="649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It is illegal to vote before you are a U.S. </a:t>
            </a:r>
            <a:r>
              <a:rPr lang="en-US" dirty="0" smtClean="0"/>
              <a:t>citizen.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1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686800" cy="1066800"/>
          </a:xfrm>
        </p:spPr>
        <p:txBody>
          <a:bodyPr/>
          <a:lstStyle/>
          <a:p>
            <a:pPr algn="ctr"/>
            <a:r>
              <a:rPr lang="en-US" dirty="0"/>
              <a:t>Family Reunification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3251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1344" y="2415296"/>
            <a:ext cx="2892156" cy="1928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-190500" y="1676400"/>
            <a:ext cx="6251844" cy="1052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You can apply for a spouse or unmarried child under 21 to join you in the U.S. </a:t>
            </a:r>
            <a:r>
              <a:rPr lang="en-US" sz="1600" i="1" dirty="0"/>
              <a:t>within</a:t>
            </a:r>
            <a:r>
              <a:rPr lang="en-US" sz="1600" dirty="0"/>
              <a:t> the first 2 years you are here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After receiving a green card, you may apply for a spouse or unmarried children (of any age) to join you in the U.S</a:t>
            </a:r>
            <a:r>
              <a:rPr lang="en-US" sz="16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After receiving a green card, you may apply for a spouse or unmarried children (of any age) to join you in the U.S</a:t>
            </a:r>
            <a:endParaRPr lang="en-US" sz="1600" dirty="0"/>
          </a:p>
          <a:p>
            <a:pPr lvl="1"/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Another program allows you to apply for a spouse, unmarried child (under 21), or parent within your first 5 years in the U.S. (Affidavit of Relationship, AOR – they must have their own refugee claim but can bring other immediate family members on their case).</a:t>
            </a:r>
          </a:p>
          <a:p>
            <a:pPr lvl="1"/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Once you are a citizen, you can apply for married children and siblings, as well.</a:t>
            </a:r>
            <a:r>
              <a:rPr lang="en-US" sz="1600" dirty="0" smtClean="0"/>
              <a:t>.</a:t>
            </a:r>
            <a:endParaRPr lang="en-US" sz="1600" dirty="0"/>
          </a:p>
          <a:p>
            <a:pPr lvl="1"/>
            <a:endParaRPr lang="en-US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If you think you may qualify now to apply for family members, make an appointment with an IRIS lawyer to learn about your options.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6371076"/>
            <a:ext cx="7557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IRIS's Immigration Legal Services can assist you!</a:t>
            </a:r>
          </a:p>
        </p:txBody>
      </p:sp>
    </p:spTree>
    <p:extLst>
      <p:ext uri="{BB962C8B-B14F-4D97-AF65-F5344CB8AC3E}">
        <p14:creationId xmlns:p14="http://schemas.microsoft.com/office/powerpoint/2010/main" val="30569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8" name="Picture 34" descr="Image result for Travel document samp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3397">
            <a:off x="6933882" y="2415003"/>
            <a:ext cx="2544486" cy="269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/>
              <a:t>Travel for Refugees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88000" y="2210032"/>
            <a:ext cx="4038600" cy="4525963"/>
          </a:xfrm>
        </p:spPr>
        <p:txBody>
          <a:bodyPr/>
          <a:lstStyle/>
          <a:p>
            <a:r>
              <a:rPr lang="en-US" dirty="0"/>
              <a:t>Where can you travel freely right now?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1030" name="Picture 6" descr="Image result for Map of united Sta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4" y="3139514"/>
            <a:ext cx="2706915" cy="216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no plane and world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7" y="304862"/>
            <a:ext cx="2143125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red car clip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7" y="381004"/>
            <a:ext cx="2276475" cy="9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0" descr="Image result for passenger train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6" name="Picture 32" descr="Image result for passenger train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8" y="304804"/>
            <a:ext cx="2578100" cy="112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5575" y="5561482"/>
            <a:ext cx="3654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where within the country – All fifty states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67077" y="1981201"/>
            <a:ext cx="42005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IRIS </a:t>
            </a:r>
            <a:r>
              <a:rPr lang="en-US" dirty="0"/>
              <a:t>strongly discourages travel outside the U.S. prior to obtaining a green </a:t>
            </a:r>
            <a:r>
              <a:rPr lang="en-US" dirty="0" smtClean="0"/>
              <a:t>card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you do travel abroad you must apply for a travel document to get permission.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cannot use this document to return to your country of origin. You will be allowed to leave the US but you may not be allowed to re-enter the country.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travel abroad during your first year in the U.S., it may delay when you qualify for a green card (you must be physically present in the U.S. for a total of one year to be eligible for a green card)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370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2258"/>
            <a:ext cx="8229600" cy="1066800"/>
          </a:xfrm>
        </p:spPr>
        <p:txBody>
          <a:bodyPr/>
          <a:lstStyle/>
          <a:p>
            <a:r>
              <a:rPr lang="en-US" dirty="0"/>
              <a:t>Travel for U.S. Citizens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31"/>
            <a:ext cx="4038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1032" name="Picture 8" descr="Image result for no plane and world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938" y="471845"/>
            <a:ext cx="2143125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red car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2" y="570971"/>
            <a:ext cx="2276475" cy="99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0" descr="Image result for passenger train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6" name="Picture 32" descr="Image result for passenger train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8" y="454981"/>
            <a:ext cx="2578100" cy="112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2810319"/>
            <a:ext cx="2667000" cy="3965068"/>
          </a:xfrm>
        </p:spPr>
        <p:txBody>
          <a:bodyPr/>
          <a:lstStyle/>
          <a:p>
            <a:r>
              <a:rPr lang="en-US" dirty="0"/>
              <a:t>Once you become a US citizen you can apply for a US Passport. Then all travel restrictions are gone and you may travel freely. </a:t>
            </a:r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06" y="2797793"/>
            <a:ext cx="5987473" cy="373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1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Urban">
  <a:themeElements>
    <a:clrScheme name="Custom 2">
      <a:dk1>
        <a:sysClr val="windowText" lastClr="000000"/>
      </a:dk1>
      <a:lt1>
        <a:sysClr val="window" lastClr="FFFFFF"/>
      </a:lt1>
      <a:dk2>
        <a:srgbClr val="614219"/>
      </a:dk2>
      <a:lt2>
        <a:srgbClr val="614219"/>
      </a:lt2>
      <a:accent1>
        <a:srgbClr val="C3CFB5"/>
      </a:accent1>
      <a:accent2>
        <a:srgbClr val="9CB084"/>
      </a:accent2>
      <a:accent3>
        <a:srgbClr val="D7DFCD"/>
      </a:accent3>
      <a:accent4>
        <a:srgbClr val="614219"/>
      </a:accent4>
      <a:accent5>
        <a:srgbClr val="614219"/>
      </a:accent5>
      <a:accent6>
        <a:srgbClr val="614219"/>
      </a:accent6>
      <a:hlink>
        <a:srgbClr val="614219"/>
      </a:hlink>
      <a:folHlink>
        <a:srgbClr val="61421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18713</TotalTime>
  <Words>598</Words>
  <Application>Microsoft Office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Trebuchet MS</vt:lpstr>
      <vt:lpstr>Wingdings 2</vt:lpstr>
      <vt:lpstr>3_Urban</vt:lpstr>
      <vt:lpstr>Legal </vt:lpstr>
      <vt:lpstr> Rights &amp; Responsibilities</vt:lpstr>
      <vt:lpstr>Path to Citizenship</vt:lpstr>
      <vt:lpstr>Family Reunification</vt:lpstr>
      <vt:lpstr>Travel for Refugees</vt:lpstr>
      <vt:lpstr>Travel for U.S. Citizens</vt:lpstr>
    </vt:vector>
  </TitlesOfParts>
  <Company>IRIS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IRIS</dc:creator>
  <cp:lastModifiedBy>pnasiri</cp:lastModifiedBy>
  <cp:revision>140</cp:revision>
  <dcterms:created xsi:type="dcterms:W3CDTF">2020-02-11T21:21:34Z</dcterms:created>
  <dcterms:modified xsi:type="dcterms:W3CDTF">2023-06-26T19:07:13Z</dcterms:modified>
</cp:coreProperties>
</file>